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33"/>
  </p:notesMasterIdLst>
  <p:sldIdLst>
    <p:sldId id="256" r:id="rId2"/>
    <p:sldId id="356" r:id="rId3"/>
    <p:sldId id="306" r:id="rId4"/>
    <p:sldId id="309" r:id="rId5"/>
    <p:sldId id="324" r:id="rId6"/>
    <p:sldId id="336" r:id="rId7"/>
    <p:sldId id="307" r:id="rId8"/>
    <p:sldId id="300" r:id="rId9"/>
    <p:sldId id="308" r:id="rId10"/>
    <p:sldId id="339" r:id="rId11"/>
    <p:sldId id="340" r:id="rId12"/>
    <p:sldId id="325" r:id="rId13"/>
    <p:sldId id="310" r:id="rId14"/>
    <p:sldId id="313" r:id="rId15"/>
    <p:sldId id="338" r:id="rId16"/>
    <p:sldId id="332" r:id="rId17"/>
    <p:sldId id="314" r:id="rId18"/>
    <p:sldId id="329" r:id="rId19"/>
    <p:sldId id="327" r:id="rId20"/>
    <p:sldId id="328" r:id="rId21"/>
    <p:sldId id="342" r:id="rId22"/>
    <p:sldId id="343" r:id="rId23"/>
    <p:sldId id="344" r:id="rId24"/>
    <p:sldId id="345" r:id="rId25"/>
    <p:sldId id="346" r:id="rId26"/>
    <p:sldId id="347" r:id="rId27"/>
    <p:sldId id="348" r:id="rId28"/>
    <p:sldId id="349" r:id="rId29"/>
    <p:sldId id="350" r:id="rId30"/>
    <p:sldId id="351" r:id="rId31"/>
    <p:sldId id="352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ghav Gandhi" initials="RG" lastIdx="1" clrIdx="0">
    <p:extLst/>
  </p:cmAuthor>
  <p:cmAuthor id="2" name="Gandhi, Raghav" initials="GR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6600"/>
    <a:srgbClr val="FF9900"/>
    <a:srgbClr val="C0C0C0"/>
    <a:srgbClr val="808080"/>
    <a:srgbClr val="5F5F5F"/>
    <a:srgbClr val="F8F8F8"/>
    <a:srgbClr val="333333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ABF56D-3D68-4276-8024-1E5B1CD13F30}" v="29" dt="2017-04-24T13:00:08.818"/>
    <p1510:client id="{0A08038B-2992-4A84-A967-3428D59F81E9}" v="86" dt="2017-04-24T02:38:41.997"/>
    <p1510:client id="{310A6688-0950-466D-8329-15021912222A}" v="444" dt="2017-04-23T19:28:36.845"/>
    <p1510:client id="{6A993B4F-4B39-43A4-B288-755AC25BCAEA}" v="559" dt="2017-04-23T19:06:53.4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1"/>
  </p:normalViewPr>
  <p:slideViewPr>
    <p:cSldViewPr snapToGrid="0">
      <p:cViewPr varScale="1">
        <p:scale>
          <a:sx n="143" d="100"/>
          <a:sy n="143" d="100"/>
        </p:scale>
        <p:origin x="76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87436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56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502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Paulo</a:t>
            </a:r>
            <a:r>
              <a:rPr lang="en-US" baseline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8853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Everyone </a:t>
            </a:r>
          </a:p>
        </p:txBody>
      </p:sp>
    </p:spTree>
    <p:extLst>
      <p:ext uri="{BB962C8B-B14F-4D97-AF65-F5344CB8AC3E}">
        <p14:creationId xmlns:p14="http://schemas.microsoft.com/office/powerpoint/2010/main" val="14289956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Marcos </a:t>
            </a:r>
          </a:p>
        </p:txBody>
      </p:sp>
    </p:spTree>
    <p:extLst>
      <p:ext uri="{BB962C8B-B14F-4D97-AF65-F5344CB8AC3E}">
        <p14:creationId xmlns:p14="http://schemas.microsoft.com/office/powerpoint/2010/main" val="15328760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Raghav </a:t>
            </a:r>
          </a:p>
        </p:txBody>
      </p:sp>
    </p:spTree>
    <p:extLst>
      <p:ext uri="{BB962C8B-B14F-4D97-AF65-F5344CB8AC3E}">
        <p14:creationId xmlns:p14="http://schemas.microsoft.com/office/powerpoint/2010/main" val="2488637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Raghav </a:t>
            </a:r>
          </a:p>
        </p:txBody>
      </p:sp>
    </p:spTree>
    <p:extLst>
      <p:ext uri="{BB962C8B-B14F-4D97-AF65-F5344CB8AC3E}">
        <p14:creationId xmlns:p14="http://schemas.microsoft.com/office/powerpoint/2010/main" val="32934152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Paulo </a:t>
            </a:r>
          </a:p>
        </p:txBody>
      </p:sp>
    </p:spTree>
    <p:extLst>
      <p:ext uri="{BB962C8B-B14F-4D97-AF65-F5344CB8AC3E}">
        <p14:creationId xmlns:p14="http://schemas.microsoft.com/office/powerpoint/2010/main" val="4318987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Jianxing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18314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Jianxing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7401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Marcos </a:t>
            </a:r>
          </a:p>
        </p:txBody>
      </p:sp>
    </p:spTree>
    <p:extLst>
      <p:ext uri="{BB962C8B-B14F-4D97-AF65-F5344CB8AC3E}">
        <p14:creationId xmlns:p14="http://schemas.microsoft.com/office/powerpoint/2010/main" val="19589724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Zening</a:t>
            </a:r>
            <a:r>
              <a:rPr lang="en-US" baseline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405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Jianxing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86202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Zening</a:t>
            </a:r>
            <a:r>
              <a:rPr lang="en-US" baseline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222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Zening </a:t>
            </a:r>
          </a:p>
        </p:txBody>
      </p:sp>
    </p:spTree>
    <p:extLst>
      <p:ext uri="{BB962C8B-B14F-4D97-AF65-F5344CB8AC3E}">
        <p14:creationId xmlns:p14="http://schemas.microsoft.com/office/powerpoint/2010/main" val="17147012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Zening </a:t>
            </a:r>
          </a:p>
        </p:txBody>
      </p:sp>
    </p:spTree>
    <p:extLst>
      <p:ext uri="{BB962C8B-B14F-4D97-AF65-F5344CB8AC3E}">
        <p14:creationId xmlns:p14="http://schemas.microsoft.com/office/powerpoint/2010/main" val="17160286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Zening </a:t>
            </a:r>
          </a:p>
        </p:txBody>
      </p:sp>
    </p:spTree>
    <p:extLst>
      <p:ext uri="{BB962C8B-B14F-4D97-AF65-F5344CB8AC3E}">
        <p14:creationId xmlns:p14="http://schemas.microsoft.com/office/powerpoint/2010/main" val="25352214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002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342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9578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672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Marcos </a:t>
            </a:r>
          </a:p>
        </p:txBody>
      </p:sp>
    </p:spTree>
    <p:extLst>
      <p:ext uri="{BB962C8B-B14F-4D97-AF65-F5344CB8AC3E}">
        <p14:creationId xmlns:p14="http://schemas.microsoft.com/office/powerpoint/2010/main" val="3678097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Marcos </a:t>
            </a:r>
          </a:p>
        </p:txBody>
      </p:sp>
    </p:spTree>
    <p:extLst>
      <p:ext uri="{BB962C8B-B14F-4D97-AF65-F5344CB8AC3E}">
        <p14:creationId xmlns:p14="http://schemas.microsoft.com/office/powerpoint/2010/main" val="2823765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Marcos</a:t>
            </a:r>
          </a:p>
        </p:txBody>
      </p:sp>
    </p:spTree>
    <p:extLst>
      <p:ext uri="{BB962C8B-B14F-4D97-AF65-F5344CB8AC3E}">
        <p14:creationId xmlns:p14="http://schemas.microsoft.com/office/powerpoint/2010/main" val="105007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Raghav </a:t>
            </a:r>
          </a:p>
        </p:txBody>
      </p:sp>
    </p:spTree>
    <p:extLst>
      <p:ext uri="{BB962C8B-B14F-4D97-AF65-F5344CB8AC3E}">
        <p14:creationId xmlns:p14="http://schemas.microsoft.com/office/powerpoint/2010/main" val="1854750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Raghav </a:t>
            </a:r>
          </a:p>
        </p:txBody>
      </p:sp>
    </p:spTree>
    <p:extLst>
      <p:ext uri="{BB962C8B-B14F-4D97-AF65-F5344CB8AC3E}">
        <p14:creationId xmlns:p14="http://schemas.microsoft.com/office/powerpoint/2010/main" val="861880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Raghav </a:t>
            </a:r>
          </a:p>
        </p:txBody>
      </p:sp>
    </p:spTree>
    <p:extLst>
      <p:ext uri="{BB962C8B-B14F-4D97-AF65-F5344CB8AC3E}">
        <p14:creationId xmlns:p14="http://schemas.microsoft.com/office/powerpoint/2010/main" val="76017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692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334900" y="2314323"/>
            <a:ext cx="8447149" cy="247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435893" y="765323"/>
            <a:ext cx="8245162" cy="110625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Cabin"/>
              <a:buNone/>
              <a:defRPr sz="27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435895" y="1871583"/>
            <a:ext cx="8245159" cy="44274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200" b="0" i="0" u="none" strike="noStrike" cap="none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42900" marR="0" lvl="1" indent="0" algn="ctr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85800" marR="0" lvl="2" indent="0" algn="ctr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28700" marR="0" lvl="3" indent="0" algn="ctr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71600" marR="0" lvl="4" indent="0" algn="ctr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714500" marR="0" lvl="5" indent="0" algn="ctr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057400" marR="0" lvl="6" indent="0" algn="ctr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400300" marR="0" lvl="7" indent="0" algn="ctr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743200" marR="0" lvl="8" indent="0" algn="ctr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9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5704463" y="4467102"/>
            <a:ext cx="2133600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333B76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435893" y="4463858"/>
            <a:ext cx="5187907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rgbClr val="333B76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7918725" y="4467102"/>
            <a:ext cx="762330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 b="0" i="0" u="none" strike="noStrike" cap="none">
                <a:solidFill>
                  <a:srgbClr val="333B76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lang="en" sz="700" b="0" i="0" u="none" strike="noStrike" cap="none">
              <a:solidFill>
                <a:srgbClr val="333B76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330214" y="460805"/>
            <a:ext cx="8482003" cy="8919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435893" y="526617"/>
            <a:ext cx="8272212" cy="76034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Cabin"/>
              <a:buNone/>
              <a:defRPr sz="21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 rot="5400000">
            <a:off x="3250952" y="-1063056"/>
            <a:ext cx="2642095" cy="827221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228600" marR="0" lvl="0" indent="-152400" algn="l" rtl="0">
              <a:spcBef>
                <a:spcPts val="300"/>
              </a:spcBef>
              <a:spcAft>
                <a:spcPts val="500"/>
              </a:spcAft>
              <a:buClr>
                <a:schemeClr val="accent2"/>
              </a:buClr>
              <a:buSzPct val="85714"/>
              <a:buFont typeface="Noto Sans Symbols"/>
              <a:buChar char="◼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69900" marR="0" lvl="1" indent="-1651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9166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73100" marR="0" lvl="2" indent="-1397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90909"/>
              <a:buFont typeface="Noto Sans Symbols"/>
              <a:buChar char="◼"/>
              <a:defRPr sz="11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27100" marR="0" lvl="3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06500" marR="0" lvl="4" indent="-1397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22400" marR="0" lvl="5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651000" marR="0" lvl="6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1879600" marR="0" lvl="7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095500" marR="0" lvl="8" indent="-1143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dt" idx="10"/>
          </p:nvPr>
        </p:nvSpPr>
        <p:spPr>
          <a:xfrm>
            <a:off x="5704463" y="446710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7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ftr" idx="11"/>
          </p:nvPr>
        </p:nvSpPr>
        <p:spPr>
          <a:xfrm>
            <a:off x="435893" y="4463858"/>
            <a:ext cx="5187907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700" cap="none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7918725" y="4467102"/>
            <a:ext cx="789382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lang="en" sz="70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6629400" y="449793"/>
            <a:ext cx="2180112" cy="43627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 rot="5400000">
            <a:off x="5437309" y="1698885"/>
            <a:ext cx="3887304" cy="150312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Cabin"/>
              <a:buNone/>
              <a:defRPr sz="21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 rot="5400000">
            <a:off x="1598644" y="-510657"/>
            <a:ext cx="3887304" cy="592220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228600" marR="0" lvl="0" indent="-152400" algn="l" rtl="0">
              <a:spcBef>
                <a:spcPts val="300"/>
              </a:spcBef>
              <a:spcAft>
                <a:spcPts val="500"/>
              </a:spcAft>
              <a:buClr>
                <a:schemeClr val="accent2"/>
              </a:buClr>
              <a:buSzPct val="85714"/>
              <a:buFont typeface="Noto Sans Symbols"/>
              <a:buChar char="◼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69900" marR="0" lvl="1" indent="-1651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9166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73100" marR="0" lvl="2" indent="-1397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90909"/>
              <a:buFont typeface="Noto Sans Symbols"/>
              <a:buChar char="◼"/>
              <a:defRPr sz="11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27100" marR="0" lvl="3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06500" marR="0" lvl="4" indent="-1397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22400" marR="0" lvl="5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651000" marR="0" lvl="6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1879600" marR="0" lvl="7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095500" marR="0" lvl="8" indent="-1143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dt" idx="10"/>
          </p:nvPr>
        </p:nvSpPr>
        <p:spPr>
          <a:xfrm>
            <a:off x="6745254" y="4467102"/>
            <a:ext cx="996105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700">
                <a:solidFill>
                  <a:srgbClr val="333B76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ftr" idx="11"/>
          </p:nvPr>
        </p:nvSpPr>
        <p:spPr>
          <a:xfrm>
            <a:off x="581192" y="4463858"/>
            <a:ext cx="592220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700" cap="none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7834961" y="4467102"/>
            <a:ext cx="873146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>
                <a:solidFill>
                  <a:srgbClr val="333B76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lang="en" sz="700">
              <a:solidFill>
                <a:srgbClr val="333B76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330214" y="460805"/>
            <a:ext cx="8482003" cy="8919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35893" y="526617"/>
            <a:ext cx="8272212" cy="76034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Cabin"/>
              <a:buNone/>
              <a:defRPr sz="21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35893" y="1635372"/>
            <a:ext cx="8272211" cy="275872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228600" marR="0" lvl="0" indent="-152400" algn="l" rtl="0">
              <a:spcBef>
                <a:spcPts val="300"/>
              </a:spcBef>
              <a:spcAft>
                <a:spcPts val="500"/>
              </a:spcAft>
              <a:buClr>
                <a:schemeClr val="accent2"/>
              </a:buClr>
              <a:buSzPct val="85714"/>
              <a:buFont typeface="Noto Sans Symbols"/>
              <a:buChar char="◼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69900" marR="0" lvl="1" indent="-1651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9166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73100" marR="0" lvl="2" indent="-1397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90909"/>
              <a:buFont typeface="Noto Sans Symbols"/>
              <a:buChar char="◼"/>
              <a:defRPr sz="11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27100" marR="0" lvl="3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06500" marR="0" lvl="4" indent="-1397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22400" marR="0" lvl="5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651000" marR="0" lvl="6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1879600" marR="0" lvl="7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095500" marR="0" lvl="8" indent="-1143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 dirty="0"/>
          </a:p>
        </p:txBody>
      </p:sp>
      <p:sp>
        <p:nvSpPr>
          <p:cNvPr id="25" name="Shape 25"/>
          <p:cNvSpPr txBox="1">
            <a:spLocks noGrp="1"/>
          </p:cNvSpPr>
          <p:nvPr>
            <p:ph type="dt" idx="10"/>
          </p:nvPr>
        </p:nvSpPr>
        <p:spPr>
          <a:xfrm>
            <a:off x="5704463" y="446710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ftr" idx="11"/>
          </p:nvPr>
        </p:nvSpPr>
        <p:spPr>
          <a:xfrm>
            <a:off x="435893" y="4463858"/>
            <a:ext cx="5187907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 dirty="0"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7918725" y="4467102"/>
            <a:ext cx="789381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 b="0" i="0" u="none" strike="noStrike" cap="none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lang="en" sz="700" b="0" i="0" u="none" strike="noStrike" cap="none" dirty="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/>
        </p:nvSpPr>
        <p:spPr>
          <a:xfrm>
            <a:off x="335862" y="3856480"/>
            <a:ext cx="8468144" cy="944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35894" y="2282932"/>
            <a:ext cx="8272211" cy="112313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Cabin"/>
              <a:buNone/>
              <a:defRPr sz="27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35893" y="3406062"/>
            <a:ext cx="8272211" cy="450416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spcBef>
                <a:spcPts val="3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400" b="0" i="0" u="none" strike="noStrike" cap="none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42900" marR="0" lvl="1" indent="0" algn="l" rtl="0">
              <a:spcBef>
                <a:spcPts val="3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85800" marR="0" lvl="2" indent="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28700" marR="0" lvl="3" indent="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71600" marR="0" lvl="4" indent="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714500" marR="0" lvl="5" indent="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057400" marR="0" lvl="6" indent="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400300" marR="0" lvl="7" indent="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743200" marR="0" lvl="8" indent="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1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dt" idx="10"/>
          </p:nvPr>
        </p:nvSpPr>
        <p:spPr>
          <a:xfrm>
            <a:off x="5704463" y="446710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700">
                <a:solidFill>
                  <a:srgbClr val="333B76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ftr" idx="11"/>
          </p:nvPr>
        </p:nvSpPr>
        <p:spPr>
          <a:xfrm>
            <a:off x="435893" y="4463858"/>
            <a:ext cx="5187907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700" cap="none">
                <a:solidFill>
                  <a:srgbClr val="333B76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7918725" y="4467102"/>
            <a:ext cx="789382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>
                <a:solidFill>
                  <a:srgbClr val="333B76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lang="en" sz="700">
              <a:solidFill>
                <a:srgbClr val="333B76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334486" y="454915"/>
            <a:ext cx="8475026" cy="944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35894" y="547243"/>
            <a:ext cx="8272212" cy="741248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Cabin"/>
              <a:buNone/>
              <a:defRPr sz="21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435894" y="1671002"/>
            <a:ext cx="4066792" cy="2724785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228600" marR="0" lvl="0" indent="-152400" algn="l" rtl="0">
              <a:spcBef>
                <a:spcPts val="300"/>
              </a:spcBef>
              <a:spcAft>
                <a:spcPts val="500"/>
              </a:spcAft>
              <a:buClr>
                <a:schemeClr val="accent2"/>
              </a:buClr>
              <a:buSzPct val="85714"/>
              <a:buFont typeface="Noto Sans Symbols"/>
              <a:buChar char="◼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69900" marR="0" lvl="1" indent="-1651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9166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73100" marR="0" lvl="2" indent="-1397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90909"/>
              <a:buFont typeface="Noto Sans Symbols"/>
              <a:buChar char="◼"/>
              <a:defRPr sz="11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27100" marR="0" lvl="3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06500" marR="0" lvl="4" indent="-1397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22400" marR="0" lvl="5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651000" marR="0" lvl="6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1879600" marR="0" lvl="7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095500" marR="0" lvl="8" indent="-1143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641312" y="1671002"/>
            <a:ext cx="4066794" cy="2724785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228600" marR="0" lvl="0" indent="-152400" algn="l" rtl="0">
              <a:spcBef>
                <a:spcPts val="300"/>
              </a:spcBef>
              <a:spcAft>
                <a:spcPts val="500"/>
              </a:spcAft>
              <a:buClr>
                <a:schemeClr val="accent2"/>
              </a:buClr>
              <a:buSzPct val="85714"/>
              <a:buFont typeface="Noto Sans Symbols"/>
              <a:buChar char="◼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69900" marR="0" lvl="1" indent="-1651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9166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73100" marR="0" lvl="2" indent="-1397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90909"/>
              <a:buFont typeface="Noto Sans Symbols"/>
              <a:buChar char="◼"/>
              <a:defRPr sz="11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27100" marR="0" lvl="3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06500" marR="0" lvl="4" indent="-1397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22400" marR="0" lvl="5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651000" marR="0" lvl="6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1879600" marR="0" lvl="7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095500" marR="0" lvl="8" indent="-1143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dt" idx="10"/>
          </p:nvPr>
        </p:nvSpPr>
        <p:spPr>
          <a:xfrm>
            <a:off x="5704463" y="446710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7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ftr" idx="11"/>
          </p:nvPr>
        </p:nvSpPr>
        <p:spPr>
          <a:xfrm>
            <a:off x="435893" y="4463858"/>
            <a:ext cx="5187907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700" cap="none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7918725" y="4467102"/>
            <a:ext cx="789382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lang="en" sz="70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334486" y="454915"/>
            <a:ext cx="8475026" cy="944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35894" y="547243"/>
            <a:ext cx="8272212" cy="741248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Cabin"/>
              <a:buNone/>
              <a:defRPr sz="21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65414" y="1688168"/>
            <a:ext cx="3815306" cy="40200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spcBef>
                <a:spcPts val="3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700" b="0" i="0" u="none" strike="noStrike" cap="none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42900" marR="0" lvl="1" indent="0" algn="l" rtl="0">
              <a:spcBef>
                <a:spcPts val="3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500" b="1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85800" marR="0" lvl="2" indent="0" algn="l" rtl="0">
              <a:spcBef>
                <a:spcPts val="3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400" b="1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28700" marR="0" lvl="3" indent="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200" b="1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71600" marR="0" lvl="4" indent="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200" b="1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714500" marR="0" lvl="5" indent="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200" b="1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057400" marR="0" lvl="6" indent="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200" b="1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400300" marR="0" lvl="7" indent="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200" b="1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743200" marR="0" lvl="8" indent="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200" b="1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435895" y="2194538"/>
            <a:ext cx="4044825" cy="220124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228600" marR="0" lvl="0" indent="-152400" algn="l" rtl="0">
              <a:spcBef>
                <a:spcPts val="300"/>
              </a:spcBef>
              <a:spcAft>
                <a:spcPts val="500"/>
              </a:spcAft>
              <a:buClr>
                <a:schemeClr val="accent2"/>
              </a:buClr>
              <a:buSzPct val="85714"/>
              <a:buFont typeface="Noto Sans Symbols"/>
              <a:buChar char="◼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69900" marR="0" lvl="1" indent="-1651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9166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73100" marR="0" lvl="2" indent="-1397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90909"/>
              <a:buFont typeface="Noto Sans Symbols"/>
              <a:buChar char="◼"/>
              <a:defRPr sz="11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27100" marR="0" lvl="3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06500" marR="0" lvl="4" indent="-1397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22400" marR="0" lvl="5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651000" marR="0" lvl="6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1879600" marR="0" lvl="7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095500" marR="0" lvl="8" indent="-1143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3"/>
          </p:nvPr>
        </p:nvSpPr>
        <p:spPr>
          <a:xfrm>
            <a:off x="4892801" y="1688168"/>
            <a:ext cx="3815304" cy="41502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spcBef>
                <a:spcPts val="3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700" b="0" i="0" u="none" strike="noStrike" cap="none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42900" marR="0" lvl="1" indent="0" algn="l" rtl="0">
              <a:spcBef>
                <a:spcPts val="3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500" b="1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85800" marR="0" lvl="2" indent="0" algn="l" rtl="0">
              <a:spcBef>
                <a:spcPts val="3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400" b="1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28700" marR="0" lvl="3" indent="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200" b="1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71600" marR="0" lvl="4" indent="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200" b="1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714500" marR="0" lvl="5" indent="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200" b="1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057400" marR="0" lvl="6" indent="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200" b="1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400300" marR="0" lvl="7" indent="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200" b="1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743200" marR="0" lvl="8" indent="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1200" b="1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4"/>
          </p:nvPr>
        </p:nvSpPr>
        <p:spPr>
          <a:xfrm>
            <a:off x="4663281" y="2194538"/>
            <a:ext cx="4044825" cy="220124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228600" marR="0" lvl="0" indent="-152400" algn="l" rtl="0">
              <a:spcBef>
                <a:spcPts val="300"/>
              </a:spcBef>
              <a:spcAft>
                <a:spcPts val="500"/>
              </a:spcAft>
              <a:buClr>
                <a:schemeClr val="accent2"/>
              </a:buClr>
              <a:buSzPct val="85714"/>
              <a:buFont typeface="Noto Sans Symbols"/>
              <a:buChar char="◼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69900" marR="0" lvl="1" indent="-1651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9166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73100" marR="0" lvl="2" indent="-1397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90909"/>
              <a:buFont typeface="Noto Sans Symbols"/>
              <a:buChar char="◼"/>
              <a:defRPr sz="11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27100" marR="0" lvl="3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06500" marR="0" lvl="4" indent="-1397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22400" marR="0" lvl="5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651000" marR="0" lvl="6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1879600" marR="0" lvl="7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095500" marR="0" lvl="8" indent="-1143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dt" idx="10"/>
          </p:nvPr>
        </p:nvSpPr>
        <p:spPr>
          <a:xfrm>
            <a:off x="5704463" y="446710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7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ftr" idx="11"/>
          </p:nvPr>
        </p:nvSpPr>
        <p:spPr>
          <a:xfrm>
            <a:off x="435893" y="4463858"/>
            <a:ext cx="5187907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700" cap="none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7918725" y="4467102"/>
            <a:ext cx="789382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lang="en" sz="70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dt" idx="10"/>
          </p:nvPr>
        </p:nvSpPr>
        <p:spPr>
          <a:xfrm>
            <a:off x="5704463" y="446710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7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ftr" idx="11"/>
          </p:nvPr>
        </p:nvSpPr>
        <p:spPr>
          <a:xfrm>
            <a:off x="435893" y="4463858"/>
            <a:ext cx="5187907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700" cap="none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7918725" y="4467102"/>
            <a:ext cx="789382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lang="en" sz="70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7" name="Shape 57"/>
          <p:cNvSpPr/>
          <p:nvPr/>
        </p:nvSpPr>
        <p:spPr>
          <a:xfrm>
            <a:off x="330512" y="454915"/>
            <a:ext cx="8475026" cy="944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31920" y="547243"/>
            <a:ext cx="8272212" cy="741248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Cabin"/>
              <a:buNone/>
              <a:defRPr sz="21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dt" idx="10"/>
          </p:nvPr>
        </p:nvSpPr>
        <p:spPr>
          <a:xfrm>
            <a:off x="5704463" y="446710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7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ftr" idx="11"/>
          </p:nvPr>
        </p:nvSpPr>
        <p:spPr>
          <a:xfrm>
            <a:off x="435893" y="4463858"/>
            <a:ext cx="5187907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700" cap="none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7918725" y="4467102"/>
            <a:ext cx="789382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lang="en" sz="70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335862" y="3856479"/>
            <a:ext cx="8473649" cy="9560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435893" y="3946722"/>
            <a:ext cx="3682083" cy="517135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Clr>
                <a:srgbClr val="333B76"/>
              </a:buClr>
              <a:buFont typeface="Cabin"/>
              <a:buNone/>
              <a:defRPr sz="1500" b="0" i="0" u="none" strike="noStrike" cap="none">
                <a:solidFill>
                  <a:srgbClr val="333B76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335862" y="450900"/>
            <a:ext cx="8469630" cy="3153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228600" marR="0" lvl="0" indent="-139700" algn="l" rtl="0">
              <a:spcBef>
                <a:spcPts val="300"/>
              </a:spcBef>
              <a:spcAft>
                <a:spcPts val="500"/>
              </a:spcAft>
              <a:buClr>
                <a:schemeClr val="accent2"/>
              </a:buClr>
              <a:buSzPct val="93333"/>
              <a:buFont typeface="Noto Sans Symbols"/>
              <a:buChar char="◼"/>
              <a:defRPr sz="15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69900" marR="0" lvl="1" indent="-152400" algn="l" rtl="0">
              <a:spcBef>
                <a:spcPts val="300"/>
              </a:spcBef>
              <a:spcAft>
                <a:spcPts val="500"/>
              </a:spcAft>
              <a:buClr>
                <a:schemeClr val="accent2"/>
              </a:buClr>
              <a:buSzPct val="85714"/>
              <a:buFont typeface="Noto Sans Symbols"/>
              <a:buChar char="◼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73100" marR="0" lvl="2" indent="-1397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9166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27100" marR="0" lvl="3" indent="-1143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90909"/>
              <a:buFont typeface="Noto Sans Symbols"/>
              <a:buChar char="◼"/>
              <a:defRPr sz="11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06500" marR="0" lvl="4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90909"/>
              <a:buFont typeface="Noto Sans Symbols"/>
              <a:buChar char="◼"/>
              <a:defRPr sz="11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22400" marR="0" lvl="5" indent="-1143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90909"/>
              <a:buFont typeface="Noto Sans Symbols"/>
              <a:buChar char="◼"/>
              <a:defRPr sz="11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651000" marR="0" lvl="6" indent="-1143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90909"/>
              <a:buFont typeface="Noto Sans Symbols"/>
              <a:buChar char="◼"/>
              <a:defRPr sz="11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1879600" marR="0" lvl="7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90909"/>
              <a:buFont typeface="Noto Sans Symbols"/>
              <a:buChar char="◼"/>
              <a:defRPr sz="11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095500" marR="0" lvl="8" indent="-1143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90909"/>
              <a:buFont typeface="Noto Sans Symbols"/>
              <a:buChar char="◼"/>
              <a:defRPr sz="11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2"/>
          </p:nvPr>
        </p:nvSpPr>
        <p:spPr>
          <a:xfrm>
            <a:off x="4305617" y="3946722"/>
            <a:ext cx="4402490" cy="517136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8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42900" marR="0" lvl="1" indent="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8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85800" marR="0" lvl="2" indent="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8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28700" marR="0" lvl="3" indent="0" algn="l" rtl="0">
              <a:spcBef>
                <a:spcPts val="1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7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71600" marR="0" lvl="4" indent="0" algn="l" rtl="0">
              <a:spcBef>
                <a:spcPts val="1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7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714500" marR="0" lvl="5" indent="0" algn="l" rtl="0">
              <a:spcBef>
                <a:spcPts val="1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7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057400" marR="0" lvl="6" indent="0" algn="l" rtl="0">
              <a:spcBef>
                <a:spcPts val="1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7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400300" marR="0" lvl="7" indent="0" algn="l" rtl="0">
              <a:spcBef>
                <a:spcPts val="1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7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743200" marR="0" lvl="8" indent="0" algn="l" rtl="0">
              <a:spcBef>
                <a:spcPts val="1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7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>
            <a:off x="5704463" y="446710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700">
                <a:solidFill>
                  <a:srgbClr val="333B76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>
            <a:off x="435893" y="4463858"/>
            <a:ext cx="5187907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700" cap="none">
                <a:solidFill>
                  <a:srgbClr val="333B76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7918725" y="4467102"/>
            <a:ext cx="789382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>
                <a:solidFill>
                  <a:srgbClr val="333B76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lang="en" sz="700">
              <a:solidFill>
                <a:srgbClr val="333B76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435894" y="3520041"/>
            <a:ext cx="8272212" cy="42505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Cabin"/>
              <a:buNone/>
              <a:defRPr sz="1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pic" idx="2"/>
          </p:nvPr>
        </p:nvSpPr>
        <p:spPr>
          <a:xfrm>
            <a:off x="335862" y="449793"/>
            <a:ext cx="8468144" cy="266793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91666"/>
              <a:buFont typeface="Noto Sans Symbols"/>
              <a:buNone/>
              <a:defRPr sz="12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42900" marR="0" lvl="1" indent="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91666"/>
              <a:buFont typeface="Noto Sans Symbols"/>
              <a:buNone/>
              <a:defRPr sz="12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85800" marR="0" lvl="2" indent="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91666"/>
              <a:buFont typeface="Noto Sans Symbols"/>
              <a:buNone/>
              <a:defRPr sz="12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28700" marR="0" lvl="3" indent="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91666"/>
              <a:buFont typeface="Noto Sans Symbols"/>
              <a:buNone/>
              <a:defRPr sz="12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71600" marR="0" lvl="4" indent="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91666"/>
              <a:buFont typeface="Noto Sans Symbols"/>
              <a:buNone/>
              <a:defRPr sz="12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714500" marR="0" lvl="5" indent="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91666"/>
              <a:buFont typeface="Noto Sans Symbols"/>
              <a:buNone/>
              <a:defRPr sz="12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057400" marR="0" lvl="6" indent="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91666"/>
              <a:buFont typeface="Noto Sans Symbols"/>
              <a:buNone/>
              <a:defRPr sz="12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400300" marR="0" lvl="7" indent="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91666"/>
              <a:buFont typeface="Noto Sans Symbols"/>
              <a:buNone/>
              <a:defRPr sz="12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743200" marR="0" lvl="8" indent="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91666"/>
              <a:buFont typeface="Noto Sans Symbols"/>
              <a:buNone/>
              <a:defRPr sz="12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435893" y="3945095"/>
            <a:ext cx="8272212" cy="44900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42900" marR="0" lvl="1" indent="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85800" marR="0" lvl="2" indent="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8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28700" marR="0" lvl="3" indent="0" algn="l" rtl="0">
              <a:spcBef>
                <a:spcPts val="1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7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71600" marR="0" lvl="4" indent="0" algn="l" rtl="0">
              <a:spcBef>
                <a:spcPts val="1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7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714500" marR="0" lvl="5" indent="0" algn="l" rtl="0">
              <a:spcBef>
                <a:spcPts val="1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7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057400" marR="0" lvl="6" indent="0" algn="l" rtl="0">
              <a:spcBef>
                <a:spcPts val="1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7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400300" marR="0" lvl="7" indent="0" algn="l" rtl="0">
              <a:spcBef>
                <a:spcPts val="1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7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743200" marR="0" lvl="8" indent="0" algn="l" rtl="0">
              <a:spcBef>
                <a:spcPts val="100"/>
              </a:spcBef>
              <a:spcAft>
                <a:spcPts val="500"/>
              </a:spcAft>
              <a:buClr>
                <a:schemeClr val="accent2"/>
              </a:buClr>
              <a:buFont typeface="Noto Sans Symbols"/>
              <a:buNone/>
              <a:defRPr sz="7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5704463" y="446710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None/>
              <a:defRPr sz="7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435893" y="4463858"/>
            <a:ext cx="5187907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700" cap="none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7918725" y="4467102"/>
            <a:ext cx="789382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lang="en" sz="70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35893" y="528843"/>
            <a:ext cx="8272212" cy="892165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SzPct val="52380"/>
              <a:buFont typeface="Cabin"/>
              <a:buNone/>
              <a:defRPr sz="21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35893" y="1752002"/>
            <a:ext cx="8272212" cy="2642095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228600" marR="0" lvl="0" indent="-152400" algn="l" rtl="0">
              <a:spcBef>
                <a:spcPts val="300"/>
              </a:spcBef>
              <a:spcAft>
                <a:spcPts val="500"/>
              </a:spcAft>
              <a:buClr>
                <a:schemeClr val="accent2"/>
              </a:buClr>
              <a:buSzPct val="85714"/>
              <a:buFont typeface="Noto Sans Symbols"/>
              <a:buChar char="◼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469900" marR="0" lvl="1" indent="-1651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91666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73100" marR="0" lvl="2" indent="-1397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90909"/>
              <a:buFont typeface="Noto Sans Symbols"/>
              <a:buChar char="◼"/>
              <a:defRPr sz="11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927100" marR="0" lvl="3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206500" marR="0" lvl="4" indent="-1397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22400" marR="0" lvl="5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651000" marR="0" lvl="6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1879600" marR="0" lvl="7" indent="-1270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095500" marR="0" lvl="8" indent="-114300" algn="l" rtl="0">
              <a:spcBef>
                <a:spcPts val="200"/>
              </a:spcBef>
              <a:spcAft>
                <a:spcPts val="500"/>
              </a:spcAft>
              <a:buClr>
                <a:schemeClr val="accent2"/>
              </a:buClr>
              <a:buSzPct val="88888"/>
              <a:buFont typeface="Noto Sans Symbols"/>
              <a:buChar char="◼"/>
              <a:defRPr sz="9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5704463" y="446710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buSzPct val="157142"/>
              <a:buNone/>
              <a:defRPr sz="700" b="0" i="0" u="none" strike="noStrike" cap="none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42900" marR="0" lvl="1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85800" marR="0" lvl="2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28700" marR="0" lvl="3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71600" marR="0" lvl="4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714500" marR="0" lvl="5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057400" marR="0" lvl="6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400300" marR="0" lvl="7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743200" marR="0" lvl="8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435893" y="4463858"/>
            <a:ext cx="5187907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SzPct val="157142"/>
              <a:buNone/>
              <a:defRPr sz="700" b="0" i="0" u="none" strike="noStrike" cap="none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342900" marR="0" lvl="1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685800" marR="0" lvl="2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028700" marR="0" lvl="3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371600" marR="0" lvl="4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714500" marR="0" lvl="5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057400" marR="0" lvl="6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400300" marR="0" lvl="7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743200" marR="0" lvl="8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7918725" y="4467102"/>
            <a:ext cx="789382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 b="0" i="0" u="none" strike="noStrike" cap="none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lang="en" sz="700" b="0" i="0" u="none" strike="noStrike" cap="none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" name="Shape 11"/>
          <p:cNvSpPr/>
          <p:nvPr/>
        </p:nvSpPr>
        <p:spPr>
          <a:xfrm>
            <a:off x="334900" y="342900"/>
            <a:ext cx="2777489" cy="712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6031610" y="340232"/>
            <a:ext cx="2777489" cy="739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3181372" y="342900"/>
            <a:ext cx="2777489" cy="685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ctrTitle"/>
          </p:nvPr>
        </p:nvSpPr>
        <p:spPr>
          <a:xfrm>
            <a:off x="320837" y="639379"/>
            <a:ext cx="8245162" cy="110625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Cabin"/>
              <a:buNone/>
            </a:pPr>
            <a:br>
              <a:rPr lang="en">
                <a:solidFill>
                  <a:srgbClr val="000000"/>
                </a:solidFill>
                <a:latin typeface="+mj-lt"/>
              </a:rPr>
            </a:br>
            <a:br>
              <a:rPr lang="en">
                <a:solidFill>
                  <a:srgbClr val="000000"/>
                </a:solidFill>
                <a:latin typeface="+mj-lt"/>
              </a:rPr>
            </a:br>
            <a:r>
              <a:rPr lang="en">
                <a:solidFill>
                  <a:srgbClr val="000000"/>
                </a:solidFill>
                <a:latin typeface="+mj-lt"/>
              </a:rPr>
              <a:t>SENIOR DESIGN PRESENTATION</a:t>
            </a:r>
            <a:br>
              <a:rPr lang="en">
                <a:solidFill>
                  <a:srgbClr val="000000"/>
                </a:solidFill>
                <a:latin typeface="+mj-lt"/>
              </a:rPr>
            </a:br>
            <a:r>
              <a:rPr lang="en" sz="2400" i="1">
                <a:solidFill>
                  <a:srgbClr val="002060"/>
                </a:solidFill>
                <a:latin typeface="+mj-lt"/>
              </a:rPr>
              <a:t>TEAM 15</a:t>
            </a:r>
            <a:br>
              <a:rPr lang="en">
                <a:solidFill>
                  <a:srgbClr val="000000"/>
                </a:solidFill>
                <a:latin typeface="+mj-lt"/>
              </a:rPr>
            </a:br>
            <a:endParaRPr lang="en" sz="2700" i="0" u="none" strike="noStrike" cap="none">
              <a:solidFill>
                <a:srgbClr val="000000"/>
              </a:solidFill>
              <a:latin typeface="+mj-lt"/>
              <a:sym typeface="Cabin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subTitle" idx="1"/>
          </p:nvPr>
        </p:nvSpPr>
        <p:spPr>
          <a:xfrm>
            <a:off x="172423" y="1302898"/>
            <a:ext cx="8245159" cy="44274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ans Symbols"/>
              <a:buNone/>
            </a:pPr>
            <a:endParaRPr sz="1200" b="1" i="0" u="none" strike="noStrike" cap="none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marR="0" lvl="0" indent="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Noto Sans Symbols"/>
              <a:buNone/>
            </a:pPr>
            <a:endParaRPr sz="1200" b="1" i="0" u="none" strike="noStrike" cap="none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9555" y="3270352"/>
            <a:ext cx="162033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bg1"/>
                </a:solidFill>
                <a:latin typeface="+mj-lt"/>
              </a:rPr>
              <a:t>ZENING CHEN</a:t>
            </a:r>
          </a:p>
          <a:p>
            <a:r>
              <a:rPr lang="en-US" sz="1000" b="1" i="1">
                <a:solidFill>
                  <a:schemeClr val="bg1"/>
                </a:solidFill>
                <a:latin typeface="+mj-lt"/>
              </a:rPr>
              <a:t>CREATIVE INNOVATOR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66048" y="3262658"/>
            <a:ext cx="155969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bg1"/>
                </a:solidFill>
                <a:latin typeface="+mj-lt"/>
              </a:rPr>
              <a:t>RAGHAV GANDHI</a:t>
            </a:r>
          </a:p>
          <a:p>
            <a:r>
              <a:rPr lang="en-US" sz="1000" b="1" i="1">
                <a:solidFill>
                  <a:schemeClr val="bg1"/>
                </a:solidFill>
                <a:latin typeface="+mj-lt"/>
              </a:rPr>
              <a:t>TECHNICAL LEADER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91892" y="3250595"/>
            <a:ext cx="159983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bg1"/>
                </a:solidFill>
                <a:latin typeface="+mj-lt"/>
              </a:rPr>
              <a:t>PAULO MESAROS</a:t>
            </a:r>
          </a:p>
          <a:p>
            <a:r>
              <a:rPr lang="en-US" sz="1000" b="1" i="1">
                <a:solidFill>
                  <a:schemeClr val="bg1"/>
                </a:solidFill>
                <a:latin typeface="+mj-lt"/>
              </a:rPr>
              <a:t>LOGISTICS MANAGER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91723" y="3262658"/>
            <a:ext cx="137747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bg1"/>
                </a:solidFill>
                <a:latin typeface="+mj-lt"/>
              </a:rPr>
              <a:t>JIANXING WAN</a:t>
            </a:r>
          </a:p>
          <a:p>
            <a:r>
              <a:rPr lang="en-US" sz="1000" b="1" i="1">
                <a:solidFill>
                  <a:schemeClr val="bg1"/>
                </a:solidFill>
                <a:latin typeface="+mj-lt"/>
              </a:rPr>
              <a:t>GENERAL SUPPORT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97805" y="3270352"/>
            <a:ext cx="171533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+mj-lt"/>
              </a:rPr>
              <a:t>MARCOS ZATKULAK</a:t>
            </a:r>
          </a:p>
          <a:p>
            <a:r>
              <a:rPr lang="en-US" sz="1000" b="1" i="1" dirty="0">
                <a:solidFill>
                  <a:schemeClr val="bg1"/>
                </a:solidFill>
                <a:latin typeface="+mj-lt"/>
              </a:rPr>
              <a:t>PROJECT MANAGER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256" y="1524268"/>
            <a:ext cx="1407945" cy="16269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902" y="1524268"/>
            <a:ext cx="1507681" cy="16196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20" y="1549371"/>
            <a:ext cx="1455165" cy="16647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Oval 1"/>
          <p:cNvSpPr/>
          <p:nvPr/>
        </p:nvSpPr>
        <p:spPr>
          <a:xfrm>
            <a:off x="5555287" y="1516986"/>
            <a:ext cx="1517289" cy="161963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9892" y="1539596"/>
            <a:ext cx="1483144" cy="168433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Slide Number Placeholder 1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 b="0" i="0" u="none" strike="noStrike" cap="none" smtClean="0">
                <a:solidFill>
                  <a:schemeClr val="bg1"/>
                </a:solidFill>
                <a:latin typeface="Cabin"/>
                <a:ea typeface="Cabin"/>
                <a:cs typeface="Cabin"/>
                <a:sym typeface="Cabin"/>
              </a:rPr>
              <a:t>1</a:t>
            </a:fld>
            <a:endParaRPr lang="en" sz="700" b="0" i="0" u="none" strike="noStrike" cap="none" dirty="0">
              <a:solidFill>
                <a:schemeClr val="bg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79555" y="4011230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1000" b="1" dirty="0">
                <a:solidFill>
                  <a:schemeClr val="bg1"/>
                </a:solidFill>
                <a:latin typeface="+mj-lt"/>
              </a:rPr>
              <a:t>Client Team</a:t>
            </a:r>
            <a:r>
              <a:rPr lang="en-US" sz="1000" dirty="0">
                <a:solidFill>
                  <a:schemeClr val="bg1"/>
                </a:solidFill>
                <a:latin typeface="+mj-lt"/>
              </a:rPr>
              <a:t>: 			</a:t>
            </a:r>
          </a:p>
          <a:p>
            <a:pPr lvl="1"/>
            <a:r>
              <a:rPr lang="en-US" sz="1000" dirty="0">
                <a:solidFill>
                  <a:schemeClr val="bg1"/>
                </a:solidFill>
                <a:latin typeface="+mj-lt"/>
              </a:rPr>
              <a:t>Christine Sorensen, CEO</a:t>
            </a:r>
          </a:p>
          <a:p>
            <a:pPr lvl="1"/>
            <a:r>
              <a:rPr lang="en-US" sz="1000" dirty="0">
                <a:solidFill>
                  <a:schemeClr val="bg1"/>
                </a:solidFill>
                <a:latin typeface="+mj-lt"/>
              </a:rPr>
              <a:t>Jeff Newman, VP of Client Services</a:t>
            </a:r>
          </a:p>
          <a:p>
            <a:pPr lvl="1"/>
            <a:r>
              <a:rPr lang="en-US" sz="1000" dirty="0">
                <a:solidFill>
                  <a:schemeClr val="bg1"/>
                </a:solidFill>
                <a:latin typeface="+mj-lt"/>
              </a:rPr>
              <a:t>Jeff Shelly, Facilities Manager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375345" y="4162765"/>
            <a:ext cx="212926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000" b="1" dirty="0">
                <a:solidFill>
                  <a:schemeClr val="bg1"/>
                </a:solidFill>
                <a:latin typeface="+mj-lt"/>
              </a:rPr>
              <a:t>Purdue Resources: </a:t>
            </a:r>
          </a:p>
          <a:p>
            <a:pPr lvl="1"/>
            <a:r>
              <a:rPr lang="en-US" sz="1000" dirty="0">
                <a:solidFill>
                  <a:schemeClr val="bg1"/>
                </a:solidFill>
                <a:latin typeface="+mj-lt"/>
              </a:rPr>
              <a:t>Cluster Leader: Mr. Gaurav Nanda</a:t>
            </a:r>
          </a:p>
          <a:p>
            <a:pPr lvl="1"/>
            <a:r>
              <a:rPr lang="en-US" sz="1000" dirty="0">
                <a:solidFill>
                  <a:schemeClr val="bg1"/>
                </a:solidFill>
                <a:latin typeface="+mj-lt"/>
              </a:rPr>
              <a:t>Technical Advisor: Dr. Brandon Pitts 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100" y="3931194"/>
            <a:ext cx="1735547" cy="738519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701034" y="3870731"/>
            <a:ext cx="1856301" cy="870214"/>
          </a:xfrm>
          <a:prstGeom prst="rect">
            <a:avLst/>
          </a:prstGeom>
          <a:noFill/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5"/>
          <p:cNvSpPr txBox="1"/>
          <p:nvPr/>
        </p:nvSpPr>
        <p:spPr>
          <a:xfrm>
            <a:off x="852549" y="2657754"/>
            <a:ext cx="2912097" cy="957955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250">
                <a:latin typeface="Gill Sans MT"/>
              </a:rPr>
              <a:t>Funding  through Purdue Office of Engagement </a:t>
            </a:r>
            <a:endParaRPr lang="en-US" sz="1250" b="1">
              <a:latin typeface="Gill Sans M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250">
                <a:latin typeface="Gill Sans MT"/>
              </a:rPr>
              <a:t>Weekly visits to the client facility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250">
                <a:latin typeface="Gill Sans MT"/>
              </a:rPr>
              <a:t>Working with the Facilities Manager to build the setup </a:t>
            </a:r>
          </a:p>
        </p:txBody>
      </p:sp>
      <p:sp>
        <p:nvSpPr>
          <p:cNvPr id="88" name="Shape 115"/>
          <p:cNvSpPr txBox="1">
            <a:spLocks/>
          </p:cNvSpPr>
          <p:nvPr/>
        </p:nvSpPr>
        <p:spPr>
          <a:xfrm>
            <a:off x="392035" y="556689"/>
            <a:ext cx="8272212" cy="76034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52380"/>
              <a:buFont typeface="Cabin"/>
              <a:buNone/>
              <a:defRPr sz="21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pPr>
              <a:buSzPct val="25000"/>
            </a:pPr>
            <a:r>
              <a:rPr lang="en">
                <a:solidFill>
                  <a:schemeClr val="bg1"/>
                </a:solidFill>
                <a:latin typeface="+mj-lt"/>
              </a:rPr>
              <a:t>PHASE II: CONSTRUCTION AND ASSEMBLY </a:t>
            </a:r>
            <a:endParaRPr lang="en">
              <a:solidFill>
                <a:srgbClr val="E0EBFC"/>
              </a:solidFill>
              <a:latin typeface="Gill Sans MT"/>
            </a:endParaRPr>
          </a:p>
        </p:txBody>
      </p:sp>
      <p:grpSp>
        <p:nvGrpSpPr>
          <p:cNvPr id="50" name="Group 1"/>
          <p:cNvGrpSpPr/>
          <p:nvPr/>
        </p:nvGrpSpPr>
        <p:grpSpPr>
          <a:xfrm>
            <a:off x="5220695" y="3446012"/>
            <a:ext cx="2798814" cy="1316415"/>
            <a:chOff x="3172593" y="1761337"/>
            <a:chExt cx="2798814" cy="1316415"/>
          </a:xfrm>
        </p:grpSpPr>
        <p:sp>
          <p:nvSpPr>
            <p:cNvPr id="51" name="Freeform 2"/>
            <p:cNvSpPr/>
            <p:nvPr/>
          </p:nvSpPr>
          <p:spPr>
            <a:xfrm>
              <a:off x="3172593" y="2154627"/>
              <a:ext cx="2798814" cy="923125"/>
            </a:xfrm>
            <a:custGeom>
              <a:avLst/>
              <a:gdLst>
                <a:gd name="connsiteX0" fmla="*/ 0 w 2798814"/>
                <a:gd name="connsiteY0" fmla="*/ 0 h 923125"/>
                <a:gd name="connsiteX1" fmla="*/ 2798064 w 2798814"/>
                <a:gd name="connsiteY1" fmla="*/ 0 h 923125"/>
                <a:gd name="connsiteX2" fmla="*/ 2798064 w 2798814"/>
                <a:gd name="connsiteY2" fmla="*/ 129 h 923125"/>
                <a:gd name="connsiteX3" fmla="*/ 2798814 w 2798814"/>
                <a:gd name="connsiteY3" fmla="*/ 0 h 923125"/>
                <a:gd name="connsiteX4" fmla="*/ 2798814 w 2798814"/>
                <a:gd name="connsiteY4" fmla="*/ 530520 h 923125"/>
                <a:gd name="connsiteX5" fmla="*/ 1399407 w 2798814"/>
                <a:gd name="connsiteY5" fmla="*/ 923125 h 923125"/>
                <a:gd name="connsiteX6" fmla="*/ 0 w 2798814"/>
                <a:gd name="connsiteY6" fmla="*/ 530520 h 923125"/>
                <a:gd name="connsiteX7" fmla="*/ 0 w 2798814"/>
                <a:gd name="connsiteY7" fmla="*/ 415464 h 9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98814" h="923125">
                  <a:moveTo>
                    <a:pt x="0" y="0"/>
                  </a:moveTo>
                  <a:lnTo>
                    <a:pt x="2798064" y="0"/>
                  </a:lnTo>
                  <a:lnTo>
                    <a:pt x="2798064" y="129"/>
                  </a:lnTo>
                  <a:lnTo>
                    <a:pt x="2798814" y="0"/>
                  </a:lnTo>
                  <a:lnTo>
                    <a:pt x="2798814" y="530520"/>
                  </a:lnTo>
                  <a:cubicBezTo>
                    <a:pt x="2798814" y="746254"/>
                    <a:pt x="2171600" y="923125"/>
                    <a:pt x="1399407" y="923125"/>
                  </a:cubicBezTo>
                  <a:cubicBezTo>
                    <a:pt x="627214" y="923125"/>
                    <a:pt x="0" y="746254"/>
                    <a:pt x="0" y="530520"/>
                  </a:cubicBezTo>
                  <a:lnTo>
                    <a:pt x="0" y="41546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52" name="Oval 9"/>
            <p:cNvSpPr>
              <a:spLocks noChangeArrowheads="1"/>
            </p:cNvSpPr>
            <p:nvPr/>
          </p:nvSpPr>
          <p:spPr bwMode="auto">
            <a:xfrm>
              <a:off x="3172594" y="1761337"/>
              <a:ext cx="2798812" cy="786577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+mj-lt"/>
              </a:endParaRPr>
            </a:p>
          </p:txBody>
        </p:sp>
        <p:sp>
          <p:nvSpPr>
            <p:cNvPr id="53" name="Oval 17"/>
            <p:cNvSpPr>
              <a:spLocks noChangeArrowheads="1"/>
            </p:cNvSpPr>
            <p:nvPr/>
          </p:nvSpPr>
          <p:spPr bwMode="auto">
            <a:xfrm>
              <a:off x="3828758" y="1986611"/>
              <a:ext cx="1486485" cy="299259"/>
            </a:xfrm>
            <a:prstGeom prst="ellipse">
              <a:avLst/>
            </a:prstGeom>
            <a:solidFill>
              <a:srgbClr val="C0C0C0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+mj-lt"/>
              </a:endParaRPr>
            </a:p>
          </p:txBody>
        </p:sp>
      </p:grpSp>
      <p:grpSp>
        <p:nvGrpSpPr>
          <p:cNvPr id="54" name="Group 35"/>
          <p:cNvGrpSpPr/>
          <p:nvPr/>
        </p:nvGrpSpPr>
        <p:grpSpPr>
          <a:xfrm>
            <a:off x="5220695" y="2558235"/>
            <a:ext cx="2798814" cy="1316415"/>
            <a:chOff x="3172593" y="1761337"/>
            <a:chExt cx="2798814" cy="1316415"/>
          </a:xfrm>
          <a:solidFill>
            <a:srgbClr val="5F5F5F"/>
          </a:solidFill>
        </p:grpSpPr>
        <p:sp>
          <p:nvSpPr>
            <p:cNvPr id="55" name="Freeform 36"/>
            <p:cNvSpPr/>
            <p:nvPr/>
          </p:nvSpPr>
          <p:spPr>
            <a:xfrm>
              <a:off x="3172593" y="2154627"/>
              <a:ext cx="2798814" cy="923125"/>
            </a:xfrm>
            <a:custGeom>
              <a:avLst/>
              <a:gdLst>
                <a:gd name="connsiteX0" fmla="*/ 0 w 2798814"/>
                <a:gd name="connsiteY0" fmla="*/ 0 h 923125"/>
                <a:gd name="connsiteX1" fmla="*/ 2798064 w 2798814"/>
                <a:gd name="connsiteY1" fmla="*/ 0 h 923125"/>
                <a:gd name="connsiteX2" fmla="*/ 2798064 w 2798814"/>
                <a:gd name="connsiteY2" fmla="*/ 129 h 923125"/>
                <a:gd name="connsiteX3" fmla="*/ 2798814 w 2798814"/>
                <a:gd name="connsiteY3" fmla="*/ 0 h 923125"/>
                <a:gd name="connsiteX4" fmla="*/ 2798814 w 2798814"/>
                <a:gd name="connsiteY4" fmla="*/ 530520 h 923125"/>
                <a:gd name="connsiteX5" fmla="*/ 1399407 w 2798814"/>
                <a:gd name="connsiteY5" fmla="*/ 923125 h 923125"/>
                <a:gd name="connsiteX6" fmla="*/ 0 w 2798814"/>
                <a:gd name="connsiteY6" fmla="*/ 530520 h 923125"/>
                <a:gd name="connsiteX7" fmla="*/ 0 w 2798814"/>
                <a:gd name="connsiteY7" fmla="*/ 415464 h 9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98814" h="923125">
                  <a:moveTo>
                    <a:pt x="0" y="0"/>
                  </a:moveTo>
                  <a:lnTo>
                    <a:pt x="2798064" y="0"/>
                  </a:lnTo>
                  <a:lnTo>
                    <a:pt x="2798064" y="129"/>
                  </a:lnTo>
                  <a:lnTo>
                    <a:pt x="2798814" y="0"/>
                  </a:lnTo>
                  <a:lnTo>
                    <a:pt x="2798814" y="530520"/>
                  </a:lnTo>
                  <a:cubicBezTo>
                    <a:pt x="2798814" y="746254"/>
                    <a:pt x="2171600" y="923125"/>
                    <a:pt x="1399407" y="923125"/>
                  </a:cubicBezTo>
                  <a:cubicBezTo>
                    <a:pt x="627214" y="923125"/>
                    <a:pt x="0" y="746254"/>
                    <a:pt x="0" y="530520"/>
                  </a:cubicBezTo>
                  <a:lnTo>
                    <a:pt x="0" y="41546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56" name="Oval 37"/>
            <p:cNvSpPr>
              <a:spLocks noChangeArrowheads="1"/>
            </p:cNvSpPr>
            <p:nvPr/>
          </p:nvSpPr>
          <p:spPr bwMode="auto">
            <a:xfrm>
              <a:off x="3172594" y="1761337"/>
              <a:ext cx="2798812" cy="7865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+mj-lt"/>
              </a:endParaRPr>
            </a:p>
          </p:txBody>
        </p:sp>
        <p:sp>
          <p:nvSpPr>
            <p:cNvPr id="57" name="Oval 17"/>
            <p:cNvSpPr>
              <a:spLocks noChangeArrowheads="1"/>
            </p:cNvSpPr>
            <p:nvPr/>
          </p:nvSpPr>
          <p:spPr bwMode="auto">
            <a:xfrm>
              <a:off x="3828758" y="1986611"/>
              <a:ext cx="1486485" cy="299259"/>
            </a:xfrm>
            <a:prstGeom prst="ellipse">
              <a:avLst/>
            </a:prstGeom>
            <a:solidFill>
              <a:srgbClr val="C0C0C0">
                <a:alpha val="63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+mj-lt"/>
              </a:endParaRPr>
            </a:p>
          </p:txBody>
        </p:sp>
      </p:grpSp>
      <p:grpSp>
        <p:nvGrpSpPr>
          <p:cNvPr id="59" name="Group 43"/>
          <p:cNvGrpSpPr/>
          <p:nvPr/>
        </p:nvGrpSpPr>
        <p:grpSpPr>
          <a:xfrm>
            <a:off x="5220695" y="1638300"/>
            <a:ext cx="2798814" cy="1316415"/>
            <a:chOff x="3172593" y="1761337"/>
            <a:chExt cx="2798814" cy="1316415"/>
          </a:xfrm>
          <a:solidFill>
            <a:srgbClr val="5F5F5F"/>
          </a:solidFill>
        </p:grpSpPr>
        <p:sp>
          <p:nvSpPr>
            <p:cNvPr id="60" name="Freeform 44"/>
            <p:cNvSpPr/>
            <p:nvPr/>
          </p:nvSpPr>
          <p:spPr>
            <a:xfrm>
              <a:off x="3172593" y="2154627"/>
              <a:ext cx="2798814" cy="923125"/>
            </a:xfrm>
            <a:custGeom>
              <a:avLst/>
              <a:gdLst>
                <a:gd name="connsiteX0" fmla="*/ 0 w 2798814"/>
                <a:gd name="connsiteY0" fmla="*/ 0 h 923125"/>
                <a:gd name="connsiteX1" fmla="*/ 2798064 w 2798814"/>
                <a:gd name="connsiteY1" fmla="*/ 0 h 923125"/>
                <a:gd name="connsiteX2" fmla="*/ 2798064 w 2798814"/>
                <a:gd name="connsiteY2" fmla="*/ 129 h 923125"/>
                <a:gd name="connsiteX3" fmla="*/ 2798814 w 2798814"/>
                <a:gd name="connsiteY3" fmla="*/ 0 h 923125"/>
                <a:gd name="connsiteX4" fmla="*/ 2798814 w 2798814"/>
                <a:gd name="connsiteY4" fmla="*/ 530520 h 923125"/>
                <a:gd name="connsiteX5" fmla="*/ 1399407 w 2798814"/>
                <a:gd name="connsiteY5" fmla="*/ 923125 h 923125"/>
                <a:gd name="connsiteX6" fmla="*/ 0 w 2798814"/>
                <a:gd name="connsiteY6" fmla="*/ 530520 h 923125"/>
                <a:gd name="connsiteX7" fmla="*/ 0 w 2798814"/>
                <a:gd name="connsiteY7" fmla="*/ 415464 h 9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98814" h="923125">
                  <a:moveTo>
                    <a:pt x="0" y="0"/>
                  </a:moveTo>
                  <a:lnTo>
                    <a:pt x="2798064" y="0"/>
                  </a:lnTo>
                  <a:lnTo>
                    <a:pt x="2798064" y="129"/>
                  </a:lnTo>
                  <a:lnTo>
                    <a:pt x="2798814" y="0"/>
                  </a:lnTo>
                  <a:lnTo>
                    <a:pt x="2798814" y="530520"/>
                  </a:lnTo>
                  <a:cubicBezTo>
                    <a:pt x="2798814" y="746254"/>
                    <a:pt x="2171600" y="923125"/>
                    <a:pt x="1399407" y="923125"/>
                  </a:cubicBezTo>
                  <a:cubicBezTo>
                    <a:pt x="627214" y="923125"/>
                    <a:pt x="0" y="746254"/>
                    <a:pt x="0" y="530520"/>
                  </a:cubicBezTo>
                  <a:lnTo>
                    <a:pt x="0" y="4154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1" name="Oval 9"/>
            <p:cNvSpPr>
              <a:spLocks noChangeArrowheads="1"/>
            </p:cNvSpPr>
            <p:nvPr/>
          </p:nvSpPr>
          <p:spPr bwMode="auto">
            <a:xfrm>
              <a:off x="3172594" y="1761337"/>
              <a:ext cx="2798812" cy="786577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+mj-lt"/>
              </a:endParaRPr>
            </a:p>
          </p:txBody>
        </p:sp>
        <p:sp>
          <p:nvSpPr>
            <p:cNvPr id="62" name="Oval 17"/>
            <p:cNvSpPr>
              <a:spLocks noChangeArrowheads="1"/>
            </p:cNvSpPr>
            <p:nvPr/>
          </p:nvSpPr>
          <p:spPr bwMode="auto">
            <a:xfrm>
              <a:off x="3828758" y="1986611"/>
              <a:ext cx="1486485" cy="299259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+mj-lt"/>
              </a:endParaRP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6325805" y="4171950"/>
            <a:ext cx="58541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>
                <a:solidFill>
                  <a:srgbClr val="F8F8F8"/>
                </a:solidFill>
                <a:latin typeface="+mj-lt"/>
              </a:rPr>
              <a:t>03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325805" y="3246485"/>
            <a:ext cx="58541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>
                <a:solidFill>
                  <a:srgbClr val="F8F8F8"/>
                </a:solidFill>
                <a:latin typeface="+mj-lt"/>
              </a:rPr>
              <a:t>02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325805" y="2396144"/>
            <a:ext cx="58541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>
                <a:solidFill>
                  <a:srgbClr val="F8F8F8"/>
                </a:solidFill>
                <a:latin typeface="+mj-lt"/>
              </a:rPr>
              <a:t>01</a:t>
            </a:r>
          </a:p>
        </p:txBody>
      </p:sp>
      <p:cxnSp>
        <p:nvCxnSpPr>
          <p:cNvPr id="67" name="Straight Connector 66"/>
          <p:cNvCxnSpPr/>
          <p:nvPr/>
        </p:nvCxnSpPr>
        <p:spPr>
          <a:xfrm>
            <a:off x="4152613" y="3218125"/>
            <a:ext cx="848799" cy="0"/>
          </a:xfrm>
          <a:prstGeom prst="line">
            <a:avLst/>
          </a:prstGeom>
          <a:ln>
            <a:solidFill>
              <a:srgbClr val="C55A1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 b="0" i="0" u="none" strike="noStrike" cap="none" smtClean="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10</a:t>
            </a:fld>
            <a:endParaRPr lang="en" sz="700" b="0" i="0" u="none" strike="noStrike" cap="none" dirty="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2435935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PHASE III: FUNCTIONAL SETUP</a:t>
            </a:r>
          </a:p>
        </p:txBody>
      </p:sp>
      <p:sp>
        <p:nvSpPr>
          <p:cNvPr id="24" name="TextBox 31"/>
          <p:cNvSpPr txBox="1"/>
          <p:nvPr/>
        </p:nvSpPr>
        <p:spPr>
          <a:xfrm>
            <a:off x="901594" y="3160134"/>
            <a:ext cx="3799172" cy="153503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250">
                <a:latin typeface="Gill Sans MT"/>
              </a:rPr>
              <a:t>Germination and  Hydroponic production 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250">
                <a:latin typeface="Gill Sans MT"/>
              </a:rPr>
              <a:t>Economic comparison of different types of lettuce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250">
                <a:latin typeface="Gill Sans MT"/>
              </a:rPr>
              <a:t>Hierarchical task analysis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250">
                <a:latin typeface="Gill Sans MT"/>
              </a:rPr>
              <a:t>Value stream mapping  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50">
                <a:latin typeface="Gill Sans MT"/>
              </a:rPr>
              <a:t>Nutritional tool and daily operator check list tool </a:t>
            </a:r>
          </a:p>
        </p:txBody>
      </p:sp>
      <p:grpSp>
        <p:nvGrpSpPr>
          <p:cNvPr id="21" name="Group 1"/>
          <p:cNvGrpSpPr/>
          <p:nvPr/>
        </p:nvGrpSpPr>
        <p:grpSpPr>
          <a:xfrm>
            <a:off x="5220695" y="3446012"/>
            <a:ext cx="2798814" cy="1316415"/>
            <a:chOff x="3172593" y="1761337"/>
            <a:chExt cx="2798814" cy="1316415"/>
          </a:xfrm>
          <a:solidFill>
            <a:schemeClr val="accent2">
              <a:lumMod val="75000"/>
            </a:schemeClr>
          </a:solidFill>
        </p:grpSpPr>
        <p:sp>
          <p:nvSpPr>
            <p:cNvPr id="22" name="Freeform 2"/>
            <p:cNvSpPr/>
            <p:nvPr/>
          </p:nvSpPr>
          <p:spPr>
            <a:xfrm>
              <a:off x="3172593" y="2154627"/>
              <a:ext cx="2798814" cy="923125"/>
            </a:xfrm>
            <a:custGeom>
              <a:avLst/>
              <a:gdLst>
                <a:gd name="connsiteX0" fmla="*/ 0 w 2798814"/>
                <a:gd name="connsiteY0" fmla="*/ 0 h 923125"/>
                <a:gd name="connsiteX1" fmla="*/ 2798064 w 2798814"/>
                <a:gd name="connsiteY1" fmla="*/ 0 h 923125"/>
                <a:gd name="connsiteX2" fmla="*/ 2798064 w 2798814"/>
                <a:gd name="connsiteY2" fmla="*/ 129 h 923125"/>
                <a:gd name="connsiteX3" fmla="*/ 2798814 w 2798814"/>
                <a:gd name="connsiteY3" fmla="*/ 0 h 923125"/>
                <a:gd name="connsiteX4" fmla="*/ 2798814 w 2798814"/>
                <a:gd name="connsiteY4" fmla="*/ 530520 h 923125"/>
                <a:gd name="connsiteX5" fmla="*/ 1399407 w 2798814"/>
                <a:gd name="connsiteY5" fmla="*/ 923125 h 923125"/>
                <a:gd name="connsiteX6" fmla="*/ 0 w 2798814"/>
                <a:gd name="connsiteY6" fmla="*/ 530520 h 923125"/>
                <a:gd name="connsiteX7" fmla="*/ 0 w 2798814"/>
                <a:gd name="connsiteY7" fmla="*/ 415464 h 9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98814" h="923125">
                  <a:moveTo>
                    <a:pt x="0" y="0"/>
                  </a:moveTo>
                  <a:lnTo>
                    <a:pt x="2798064" y="0"/>
                  </a:lnTo>
                  <a:lnTo>
                    <a:pt x="2798064" y="129"/>
                  </a:lnTo>
                  <a:lnTo>
                    <a:pt x="2798814" y="0"/>
                  </a:lnTo>
                  <a:lnTo>
                    <a:pt x="2798814" y="530520"/>
                  </a:lnTo>
                  <a:cubicBezTo>
                    <a:pt x="2798814" y="746254"/>
                    <a:pt x="2171600" y="923125"/>
                    <a:pt x="1399407" y="923125"/>
                  </a:cubicBezTo>
                  <a:cubicBezTo>
                    <a:pt x="627214" y="923125"/>
                    <a:pt x="0" y="746254"/>
                    <a:pt x="0" y="530520"/>
                  </a:cubicBezTo>
                  <a:lnTo>
                    <a:pt x="0" y="4154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3" name="Oval 9"/>
            <p:cNvSpPr>
              <a:spLocks noChangeArrowheads="1"/>
            </p:cNvSpPr>
            <p:nvPr/>
          </p:nvSpPr>
          <p:spPr bwMode="auto">
            <a:xfrm>
              <a:off x="3172594" y="1761337"/>
              <a:ext cx="2798812" cy="7865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+mj-lt"/>
              </a:endParaRPr>
            </a:p>
          </p:txBody>
        </p:sp>
        <p:sp>
          <p:nvSpPr>
            <p:cNvPr id="25" name="Oval 17"/>
            <p:cNvSpPr>
              <a:spLocks noChangeArrowheads="1"/>
            </p:cNvSpPr>
            <p:nvPr/>
          </p:nvSpPr>
          <p:spPr bwMode="auto">
            <a:xfrm>
              <a:off x="3828758" y="1986611"/>
              <a:ext cx="1486485" cy="299259"/>
            </a:xfrm>
            <a:prstGeom prst="ellipse">
              <a:avLst/>
            </a:prstGeom>
            <a:solidFill>
              <a:srgbClr val="C0C0C0">
                <a:alpha val="57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+mj-lt"/>
              </a:endParaRPr>
            </a:p>
          </p:txBody>
        </p:sp>
      </p:grpSp>
      <p:grpSp>
        <p:nvGrpSpPr>
          <p:cNvPr id="26" name="Group 35"/>
          <p:cNvGrpSpPr/>
          <p:nvPr/>
        </p:nvGrpSpPr>
        <p:grpSpPr>
          <a:xfrm>
            <a:off x="5220695" y="2558235"/>
            <a:ext cx="2798814" cy="1316415"/>
            <a:chOff x="3172593" y="1761337"/>
            <a:chExt cx="2798814" cy="1316415"/>
          </a:xfrm>
          <a:solidFill>
            <a:srgbClr val="5F5F5F"/>
          </a:solidFill>
        </p:grpSpPr>
        <p:sp>
          <p:nvSpPr>
            <p:cNvPr id="27" name="Freeform 36"/>
            <p:cNvSpPr/>
            <p:nvPr/>
          </p:nvSpPr>
          <p:spPr>
            <a:xfrm>
              <a:off x="3172593" y="2154627"/>
              <a:ext cx="2798814" cy="923125"/>
            </a:xfrm>
            <a:custGeom>
              <a:avLst/>
              <a:gdLst>
                <a:gd name="connsiteX0" fmla="*/ 0 w 2798814"/>
                <a:gd name="connsiteY0" fmla="*/ 0 h 923125"/>
                <a:gd name="connsiteX1" fmla="*/ 2798064 w 2798814"/>
                <a:gd name="connsiteY1" fmla="*/ 0 h 923125"/>
                <a:gd name="connsiteX2" fmla="*/ 2798064 w 2798814"/>
                <a:gd name="connsiteY2" fmla="*/ 129 h 923125"/>
                <a:gd name="connsiteX3" fmla="*/ 2798814 w 2798814"/>
                <a:gd name="connsiteY3" fmla="*/ 0 h 923125"/>
                <a:gd name="connsiteX4" fmla="*/ 2798814 w 2798814"/>
                <a:gd name="connsiteY4" fmla="*/ 530520 h 923125"/>
                <a:gd name="connsiteX5" fmla="*/ 1399407 w 2798814"/>
                <a:gd name="connsiteY5" fmla="*/ 923125 h 923125"/>
                <a:gd name="connsiteX6" fmla="*/ 0 w 2798814"/>
                <a:gd name="connsiteY6" fmla="*/ 530520 h 923125"/>
                <a:gd name="connsiteX7" fmla="*/ 0 w 2798814"/>
                <a:gd name="connsiteY7" fmla="*/ 415464 h 9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98814" h="923125">
                  <a:moveTo>
                    <a:pt x="0" y="0"/>
                  </a:moveTo>
                  <a:lnTo>
                    <a:pt x="2798064" y="0"/>
                  </a:lnTo>
                  <a:lnTo>
                    <a:pt x="2798064" y="129"/>
                  </a:lnTo>
                  <a:lnTo>
                    <a:pt x="2798814" y="0"/>
                  </a:lnTo>
                  <a:lnTo>
                    <a:pt x="2798814" y="530520"/>
                  </a:lnTo>
                  <a:cubicBezTo>
                    <a:pt x="2798814" y="746254"/>
                    <a:pt x="2171600" y="923125"/>
                    <a:pt x="1399407" y="923125"/>
                  </a:cubicBezTo>
                  <a:cubicBezTo>
                    <a:pt x="627214" y="923125"/>
                    <a:pt x="0" y="746254"/>
                    <a:pt x="0" y="530520"/>
                  </a:cubicBezTo>
                  <a:lnTo>
                    <a:pt x="0" y="4154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8" name="Oval 37"/>
            <p:cNvSpPr>
              <a:spLocks noChangeArrowheads="1"/>
            </p:cNvSpPr>
            <p:nvPr/>
          </p:nvSpPr>
          <p:spPr bwMode="auto">
            <a:xfrm>
              <a:off x="3172594" y="1761337"/>
              <a:ext cx="2798812" cy="786577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+mj-lt"/>
              </a:endParaRPr>
            </a:p>
          </p:txBody>
        </p:sp>
        <p:sp>
          <p:nvSpPr>
            <p:cNvPr id="29" name="Oval 17"/>
            <p:cNvSpPr>
              <a:spLocks noChangeArrowheads="1"/>
            </p:cNvSpPr>
            <p:nvPr/>
          </p:nvSpPr>
          <p:spPr bwMode="auto">
            <a:xfrm>
              <a:off x="3828758" y="1986611"/>
              <a:ext cx="1486485" cy="299259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+mj-lt"/>
              </a:endParaRPr>
            </a:p>
          </p:txBody>
        </p:sp>
      </p:grpSp>
      <p:grpSp>
        <p:nvGrpSpPr>
          <p:cNvPr id="31" name="Group 43"/>
          <p:cNvGrpSpPr/>
          <p:nvPr/>
        </p:nvGrpSpPr>
        <p:grpSpPr>
          <a:xfrm>
            <a:off x="5220695" y="1638300"/>
            <a:ext cx="2798814" cy="1316415"/>
            <a:chOff x="3172593" y="1761337"/>
            <a:chExt cx="2798814" cy="1316415"/>
          </a:xfrm>
          <a:solidFill>
            <a:srgbClr val="5F5F5F"/>
          </a:solidFill>
        </p:grpSpPr>
        <p:sp>
          <p:nvSpPr>
            <p:cNvPr id="32" name="Freeform 44"/>
            <p:cNvSpPr/>
            <p:nvPr/>
          </p:nvSpPr>
          <p:spPr>
            <a:xfrm>
              <a:off x="3172593" y="2154627"/>
              <a:ext cx="2798814" cy="923125"/>
            </a:xfrm>
            <a:custGeom>
              <a:avLst/>
              <a:gdLst>
                <a:gd name="connsiteX0" fmla="*/ 0 w 2798814"/>
                <a:gd name="connsiteY0" fmla="*/ 0 h 923125"/>
                <a:gd name="connsiteX1" fmla="*/ 2798064 w 2798814"/>
                <a:gd name="connsiteY1" fmla="*/ 0 h 923125"/>
                <a:gd name="connsiteX2" fmla="*/ 2798064 w 2798814"/>
                <a:gd name="connsiteY2" fmla="*/ 129 h 923125"/>
                <a:gd name="connsiteX3" fmla="*/ 2798814 w 2798814"/>
                <a:gd name="connsiteY3" fmla="*/ 0 h 923125"/>
                <a:gd name="connsiteX4" fmla="*/ 2798814 w 2798814"/>
                <a:gd name="connsiteY4" fmla="*/ 530520 h 923125"/>
                <a:gd name="connsiteX5" fmla="*/ 1399407 w 2798814"/>
                <a:gd name="connsiteY5" fmla="*/ 923125 h 923125"/>
                <a:gd name="connsiteX6" fmla="*/ 0 w 2798814"/>
                <a:gd name="connsiteY6" fmla="*/ 530520 h 923125"/>
                <a:gd name="connsiteX7" fmla="*/ 0 w 2798814"/>
                <a:gd name="connsiteY7" fmla="*/ 415464 h 9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98814" h="923125">
                  <a:moveTo>
                    <a:pt x="0" y="0"/>
                  </a:moveTo>
                  <a:lnTo>
                    <a:pt x="2798064" y="0"/>
                  </a:lnTo>
                  <a:lnTo>
                    <a:pt x="2798064" y="129"/>
                  </a:lnTo>
                  <a:lnTo>
                    <a:pt x="2798814" y="0"/>
                  </a:lnTo>
                  <a:lnTo>
                    <a:pt x="2798814" y="530520"/>
                  </a:lnTo>
                  <a:cubicBezTo>
                    <a:pt x="2798814" y="746254"/>
                    <a:pt x="2171600" y="923125"/>
                    <a:pt x="1399407" y="923125"/>
                  </a:cubicBezTo>
                  <a:cubicBezTo>
                    <a:pt x="627214" y="923125"/>
                    <a:pt x="0" y="746254"/>
                    <a:pt x="0" y="530520"/>
                  </a:cubicBezTo>
                  <a:lnTo>
                    <a:pt x="0" y="4154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3" name="Oval 9"/>
            <p:cNvSpPr>
              <a:spLocks noChangeArrowheads="1"/>
            </p:cNvSpPr>
            <p:nvPr/>
          </p:nvSpPr>
          <p:spPr bwMode="auto">
            <a:xfrm>
              <a:off x="3172594" y="1761337"/>
              <a:ext cx="2798812" cy="786577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+mj-lt"/>
              </a:endParaRPr>
            </a:p>
          </p:txBody>
        </p:sp>
        <p:sp>
          <p:nvSpPr>
            <p:cNvPr id="34" name="Oval 17"/>
            <p:cNvSpPr>
              <a:spLocks noChangeArrowheads="1"/>
            </p:cNvSpPr>
            <p:nvPr/>
          </p:nvSpPr>
          <p:spPr bwMode="auto">
            <a:xfrm>
              <a:off x="3828758" y="1986611"/>
              <a:ext cx="1486485" cy="299259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+mj-lt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6325805" y="4171950"/>
            <a:ext cx="58541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>
                <a:solidFill>
                  <a:srgbClr val="F8F8F8"/>
                </a:solidFill>
                <a:latin typeface="+mj-lt"/>
              </a:rPr>
              <a:t>03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325805" y="3246485"/>
            <a:ext cx="58541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>
                <a:solidFill>
                  <a:srgbClr val="F8F8F8"/>
                </a:solidFill>
                <a:latin typeface="+mj-lt"/>
              </a:rPr>
              <a:t>02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325805" y="2396144"/>
            <a:ext cx="58541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>
                <a:solidFill>
                  <a:srgbClr val="F8F8F8"/>
                </a:solidFill>
                <a:latin typeface="+mj-lt"/>
              </a:rPr>
              <a:t>01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4276367" y="4289258"/>
            <a:ext cx="848799" cy="0"/>
          </a:xfrm>
          <a:prstGeom prst="line">
            <a:avLst/>
          </a:prstGeom>
          <a:ln>
            <a:solidFill>
              <a:srgbClr val="C55A1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 b="0" i="0" u="none" strike="noStrike" cap="none" smtClean="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11</a:t>
            </a:fld>
            <a:endParaRPr lang="en" sz="700" b="0" i="0" u="none" strike="noStrike" cap="none" dirty="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2495468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entagon 8"/>
          <p:cNvSpPr/>
          <p:nvPr/>
        </p:nvSpPr>
        <p:spPr bwMode="auto">
          <a:xfrm>
            <a:off x="2171701" y="2577736"/>
            <a:ext cx="6829425" cy="829289"/>
          </a:xfrm>
          <a:prstGeom prst="homePlate">
            <a:avLst/>
          </a:prstGeom>
          <a:solidFill>
            <a:schemeClr val="accent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prstClr val="white"/>
                </a:solidFill>
                <a:latin typeface="+mj-lt"/>
                <a:ea typeface="+mn-ea"/>
                <a:cs typeface="+mn-cs"/>
              </a:rPr>
              <a:t>APPROACH AND RESULTS 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8" name="Manual Input 10"/>
          <p:cNvSpPr/>
          <p:nvPr/>
        </p:nvSpPr>
        <p:spPr bwMode="auto">
          <a:xfrm flipH="1">
            <a:off x="1041401" y="1915344"/>
            <a:ext cx="1130300" cy="149168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8 w 10000"/>
              <a:gd name="connsiteY0" fmla="*/ 447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18 w 10000"/>
              <a:gd name="connsiteY4" fmla="*/ 4474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18" y="4474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18" y="4474"/>
                </a:lnTo>
                <a:close/>
              </a:path>
            </a:pathLst>
          </a:custGeom>
          <a:solidFill>
            <a:schemeClr val="accent3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0" y="1915343"/>
            <a:ext cx="1049338" cy="1491683"/>
          </a:xfrm>
          <a:prstGeom prst="rect">
            <a:avLst/>
          </a:prstGeom>
          <a:solidFill>
            <a:srgbClr val="00B0F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ontAwesome" pitchFamily="2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 b="0" i="0" u="none" strike="noStrike" cap="none" smtClean="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12</a:t>
            </a:fld>
            <a:endParaRPr lang="en" sz="700" b="0" i="0" u="none" strike="noStrike" cap="none" dirty="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3394112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PHASE I: INFORMATION GATHERING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35893" y="1286966"/>
            <a:ext cx="8272211" cy="3391360"/>
          </a:xfrm>
        </p:spPr>
        <p:txBody>
          <a:bodyPr/>
          <a:lstStyle/>
          <a:p>
            <a:pPr marL="419100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+mn-lt"/>
              </a:rPr>
              <a:t>Meeting Janus </a:t>
            </a:r>
            <a:r>
              <a:rPr lang="mr-IN" dirty="0">
                <a:solidFill>
                  <a:srgbClr val="000000"/>
                </a:solidFill>
                <a:latin typeface="+mn-lt"/>
              </a:rPr>
              <a:t>–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Establishing Relationships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+mn-lt"/>
              </a:rPr>
              <a:t>Christine Sorensen, CEO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+mn-lt"/>
              </a:rPr>
              <a:t>Jeff Newman, VP of Client Services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+mn-lt"/>
              </a:rPr>
              <a:t>Jeff Shelly, Facilities Manager</a:t>
            </a:r>
          </a:p>
          <a:p>
            <a:pPr marL="419100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+mn-lt"/>
              </a:rPr>
              <a:t>Learning from Experts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+mn-lt"/>
              </a:rPr>
              <a:t>Farm 360, Jim Bloom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+mn-lt"/>
              </a:rPr>
              <a:t>Purdue Horticultural Department, Professor Nemali</a:t>
            </a:r>
          </a:p>
          <a:p>
            <a:pPr marL="419100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+mn-lt"/>
              </a:rPr>
              <a:t>Crop Selection - Lettuce</a:t>
            </a:r>
          </a:p>
          <a:p>
            <a:pPr marL="419100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+mn-lt"/>
              </a:rPr>
              <a:t>Location Selection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128" y="1543050"/>
            <a:ext cx="1961369" cy="8479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7" r="15756"/>
          <a:stretch/>
        </p:blipFill>
        <p:spPr>
          <a:xfrm>
            <a:off x="5678232" y="2603847"/>
            <a:ext cx="3029872" cy="2074479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 b="0" i="0" u="none" strike="noStrike" cap="none" smtClean="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13</a:t>
            </a:fld>
            <a:endParaRPr lang="en" sz="700" b="0" i="0" u="none" strike="noStrike" cap="none" dirty="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4249907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PHASE II: CONSTRUCTION AND ASSEMBLY - </a:t>
            </a:r>
            <a:r>
              <a:rPr lang="en-US" sz="1800">
                <a:latin typeface="+mj-lt"/>
              </a:rPr>
              <a:t>APPROACH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5893" y="1590646"/>
            <a:ext cx="3162300" cy="31085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>
                <a:latin typeface="Gill Sans MT"/>
              </a:rPr>
              <a:t>Funding: </a:t>
            </a:r>
          </a:p>
          <a:p>
            <a:endParaRPr lang="en-US" b="1">
              <a:latin typeface="Gill Sans MT"/>
            </a:endParaRPr>
          </a:p>
          <a:p>
            <a:r>
              <a:rPr lang="en-US">
                <a:latin typeface="Gill Sans MT"/>
              </a:rPr>
              <a:t>1. Grant through Purdue Office of Engagement </a:t>
            </a:r>
            <a:endParaRPr lang="en-US" b="1">
              <a:latin typeface="Gill Sans MT"/>
            </a:endParaRPr>
          </a:p>
          <a:p>
            <a:endParaRPr lang="en-US" b="1">
              <a:latin typeface="+mj-lt"/>
            </a:endParaRPr>
          </a:p>
          <a:p>
            <a:endParaRPr lang="en-US" b="1">
              <a:latin typeface="+mj-lt"/>
            </a:endParaRPr>
          </a:p>
          <a:p>
            <a:r>
              <a:rPr lang="en-US" b="1">
                <a:latin typeface="+mj-lt"/>
              </a:rPr>
              <a:t>Manufacturing Techniques: </a:t>
            </a:r>
          </a:p>
          <a:p>
            <a:endParaRPr lang="en-US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>
                <a:latin typeface="+mj-lt"/>
              </a:rPr>
              <a:t>Measurement </a:t>
            </a:r>
          </a:p>
          <a:p>
            <a:pPr marL="342900" indent="-342900">
              <a:buFont typeface="+mj-lt"/>
              <a:buAutoNum type="arabicPeriod"/>
            </a:pPr>
            <a:endParaRPr lang="en-US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>
                <a:latin typeface="+mj-lt"/>
              </a:rPr>
              <a:t>Tool Selection </a:t>
            </a:r>
          </a:p>
          <a:p>
            <a:pPr marL="342900" indent="-342900">
              <a:buFont typeface="+mj-lt"/>
              <a:buAutoNum type="arabicPeriod"/>
            </a:pPr>
            <a:endParaRPr lang="en-US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>
                <a:latin typeface="+mj-lt"/>
              </a:rPr>
              <a:t>Inspection </a:t>
            </a:r>
          </a:p>
          <a:p>
            <a:pPr marL="342900" indent="-342900">
              <a:buFont typeface="+mj-lt"/>
              <a:buAutoNum type="arabicPeriod"/>
            </a:pPr>
            <a:endParaRPr lang="en-US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00888" y="1590646"/>
            <a:ext cx="4244612" cy="2781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+mj-lt"/>
              </a:rPr>
              <a:t>Procedure:</a:t>
            </a:r>
          </a:p>
          <a:p>
            <a:endParaRPr lang="en-US" b="1">
              <a:latin typeface="+mj-lt"/>
            </a:endParaRPr>
          </a:p>
          <a:p>
            <a:pPr marL="342900" indent="-342900">
              <a:buAutoNum type="arabicPeriod"/>
            </a:pPr>
            <a:r>
              <a:rPr lang="en-US">
                <a:latin typeface="+mj-lt"/>
              </a:rPr>
              <a:t>Weekly Site Visits for Assembly, Establishing Relationships</a:t>
            </a:r>
          </a:p>
          <a:p>
            <a:pPr marL="342900" indent="-342900">
              <a:buAutoNum type="arabicPeriod"/>
            </a:pPr>
            <a:endParaRPr lang="en-US">
              <a:latin typeface="+mj-lt"/>
            </a:endParaRPr>
          </a:p>
          <a:p>
            <a:pPr marL="342900" indent="-342900">
              <a:buAutoNum type="arabicPeriod"/>
            </a:pPr>
            <a:r>
              <a:rPr lang="en-US">
                <a:latin typeface="+mj-lt"/>
              </a:rPr>
              <a:t>Jeff Shelly, Facilities Manager</a:t>
            </a:r>
          </a:p>
          <a:p>
            <a:pPr marL="342900" indent="-342900">
              <a:buAutoNum type="arabicPeriod"/>
            </a:pPr>
            <a:endParaRPr lang="en-US">
              <a:latin typeface="+mj-lt"/>
            </a:endParaRPr>
          </a:p>
          <a:p>
            <a:pPr marL="342900" indent="-342900">
              <a:buAutoNum type="arabicPeriod"/>
            </a:pPr>
            <a:r>
              <a:rPr lang="en-US">
                <a:latin typeface="+mj-lt"/>
              </a:rPr>
              <a:t>Hands-On Construction Experience</a:t>
            </a:r>
          </a:p>
          <a:p>
            <a:pPr marL="342900" indent="-342900">
              <a:buAutoNum type="arabicPeriod"/>
            </a:pPr>
            <a:endParaRPr lang="en-US">
              <a:latin typeface="+mj-lt"/>
            </a:endParaRPr>
          </a:p>
          <a:p>
            <a:pPr marL="342900" indent="-342900">
              <a:buAutoNum type="arabicPeriod"/>
            </a:pPr>
            <a:endParaRPr lang="en-US">
              <a:latin typeface="+mj-lt"/>
            </a:endParaRPr>
          </a:p>
          <a:p>
            <a:r>
              <a:rPr lang="en-US" b="1">
                <a:latin typeface="+mj-lt"/>
              </a:rPr>
              <a:t>Final Deliverable: Fully Functional Hydroponic System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 b="0" i="0" u="none" strike="noStrike" cap="none" smtClean="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14</a:t>
            </a:fld>
            <a:endParaRPr lang="en" sz="700" b="0" i="0" u="none" strike="noStrike" cap="none" dirty="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2185033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35893" y="522262"/>
            <a:ext cx="8272212" cy="76034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52380"/>
              <a:buFont typeface="Cabin"/>
              <a:buNone/>
              <a:defRPr sz="21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r>
              <a:rPr lang="en-US">
                <a:latin typeface="+mj-lt"/>
              </a:rPr>
              <a:t>PHASE II: CONSTRUCTION AND ASSEMBLY – </a:t>
            </a:r>
            <a:r>
              <a:rPr lang="en-US" sz="1800">
                <a:latin typeface="+mj-lt"/>
              </a:rPr>
              <a:t>RESULTS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93" y="1951525"/>
            <a:ext cx="2437936" cy="1976844"/>
          </a:xfrm>
          <a:prstGeom prst="rect">
            <a:avLst/>
          </a:prstGeom>
          <a:ln w="38100"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206" y="1951525"/>
            <a:ext cx="2609667" cy="199535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251" y="1951525"/>
            <a:ext cx="2559854" cy="199535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-33192" y="3946877"/>
            <a:ext cx="3073209" cy="230832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/>
            <a:r>
              <a:rPr lang="en-US" sz="900" b="1">
                <a:latin typeface="Gill Sans MT"/>
              </a:rPr>
              <a:t>Figure 7. </a:t>
            </a:r>
            <a:r>
              <a:rPr lang="en-US" sz="900">
                <a:latin typeface="Gill Sans MT"/>
              </a:rPr>
              <a:t>Plumbing system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873829" y="3965385"/>
            <a:ext cx="3073209" cy="230832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/>
            <a:r>
              <a:rPr lang="en-US" sz="900" b="1">
                <a:latin typeface="Gill Sans MT"/>
              </a:rPr>
              <a:t>Figure 8. </a:t>
            </a:r>
            <a:r>
              <a:rPr lang="en-US" sz="900">
                <a:latin typeface="Gill Sans MT"/>
              </a:rPr>
              <a:t>Electrical (lighting) system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634896" y="3965385"/>
            <a:ext cx="3073209" cy="230832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/>
            <a:r>
              <a:rPr lang="en-US" sz="900" b="1">
                <a:latin typeface="Gill Sans MT"/>
              </a:rPr>
              <a:t>Figure 9. </a:t>
            </a:r>
            <a:r>
              <a:rPr lang="en-US" sz="900">
                <a:latin typeface="Gill Sans MT"/>
              </a:rPr>
              <a:t>Overall hydroponics system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 b="0" i="0" u="none" strike="noStrike" cap="none" smtClean="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15</a:t>
            </a:fld>
            <a:endParaRPr lang="en" sz="700" b="0" i="0" u="none" strike="noStrike" cap="none" dirty="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646899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III: VALUE STREAM MAPPING – </a:t>
            </a:r>
            <a:r>
              <a:rPr lang="en-US" sz="1800" dirty="0"/>
              <a:t>APPROACH AND RESULTS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92242" y="2515035"/>
            <a:ext cx="3314468" cy="19697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 dirty="0">
                <a:latin typeface="+mj-lt"/>
              </a:rPr>
              <a:t>Results</a:t>
            </a:r>
            <a:r>
              <a:rPr lang="en-US" dirty="0">
                <a:latin typeface="+mj-lt"/>
              </a:rPr>
              <a:t>: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latin typeface="+mj-lt"/>
              </a:rPr>
              <a:t>Frequency of ordering seeds from supplier: </a:t>
            </a:r>
            <a:r>
              <a:rPr lang="en-US" sz="1200" b="1" dirty="0">
                <a:latin typeface="+mj-lt"/>
              </a:rPr>
              <a:t>Triannually* </a:t>
            </a:r>
          </a:p>
          <a:p>
            <a:pPr marL="285750" indent="-285750">
              <a:buFont typeface="+mj-lt"/>
              <a:buAutoNum type="arabicPeriod"/>
            </a:pPr>
            <a:endParaRPr lang="en-US" sz="1200" b="1" dirty="0">
              <a:latin typeface="+mj-lt"/>
            </a:endParaRP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latin typeface="+mj-lt"/>
              </a:rPr>
              <a:t>Orders from customers: Every 6 weeks </a:t>
            </a:r>
          </a:p>
          <a:p>
            <a:pPr marL="285750" indent="-285750">
              <a:buFont typeface="+mj-lt"/>
              <a:buAutoNum type="arabicPeriod"/>
            </a:pPr>
            <a:endParaRPr lang="en-US" sz="1200" dirty="0">
              <a:latin typeface="+mj-lt"/>
            </a:endParaRPr>
          </a:p>
          <a:p>
            <a:pPr marL="285750" indent="-285750">
              <a:buFont typeface="+mj-lt"/>
              <a:buAutoNum type="arabicPeriod"/>
            </a:pPr>
            <a:r>
              <a:rPr lang="en-US" sz="1200" dirty="0">
                <a:latin typeface="+mj-lt"/>
              </a:rPr>
              <a:t>Lead Time: </a:t>
            </a:r>
            <a:r>
              <a:rPr lang="en-US" sz="1200" b="1" dirty="0">
                <a:latin typeface="+mj-lt"/>
              </a:rPr>
              <a:t>55 days </a:t>
            </a:r>
          </a:p>
          <a:p>
            <a:pPr marL="285750" indent="-285750">
              <a:buFont typeface="+mj-lt"/>
              <a:buAutoNum type="arabicPeriod"/>
            </a:pPr>
            <a:endParaRPr lang="en-US" sz="1200" dirty="0">
              <a:latin typeface="+mj-lt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+mj-lt"/>
              </a:rPr>
              <a:t>Production Capacity: </a:t>
            </a:r>
            <a:r>
              <a:rPr lang="en-US" sz="1200" b="1" dirty="0">
                <a:latin typeface="+mj-lt"/>
              </a:rPr>
              <a:t>1600 9 </a:t>
            </a:r>
            <a:r>
              <a:rPr lang="en-US" sz="1200" b="1" dirty="0" err="1">
                <a:latin typeface="+mj-lt"/>
              </a:rPr>
              <a:t>oz</a:t>
            </a:r>
            <a:r>
              <a:rPr lang="en-US" sz="1200" b="1" dirty="0">
                <a:latin typeface="+mj-lt"/>
              </a:rPr>
              <a:t> bags/ 6 weeks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66681" y="4333875"/>
            <a:ext cx="2213782" cy="230188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/>
            <a:r>
              <a:rPr lang="en-US" sz="900" b="1">
                <a:latin typeface="Gill Sans MT"/>
              </a:rPr>
              <a:t>Figure 10. </a:t>
            </a:r>
            <a:r>
              <a:rPr lang="en-US" sz="900">
                <a:latin typeface="Gill Sans MT"/>
              </a:rPr>
              <a:t>Value Stream Map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92242" y="1178520"/>
            <a:ext cx="3314468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>
              <a:latin typeface="+mj-lt"/>
            </a:endParaRPr>
          </a:p>
          <a:p>
            <a:r>
              <a:rPr lang="en-US" b="1">
                <a:latin typeface="+mj-lt"/>
              </a:rPr>
              <a:t>Approach </a:t>
            </a:r>
            <a:endParaRPr lang="en-US" b="1">
              <a:solidFill>
                <a:srgbClr val="1C6FEE"/>
              </a:solidFill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>
                <a:latin typeface="+mj-lt"/>
              </a:rPr>
              <a:t>Overarching goal of the project </a:t>
            </a:r>
          </a:p>
          <a:p>
            <a:pPr marL="342900" indent="-342900">
              <a:buFont typeface="+mj-lt"/>
              <a:buAutoNum type="arabicPeriod"/>
            </a:pPr>
            <a:endParaRPr lang="en-US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>
                <a:latin typeface="+mj-lt"/>
              </a:rPr>
              <a:t>Creating a sustainable and feasible system</a:t>
            </a:r>
            <a:endParaRPr lang="en-US" sz="120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29450" y="4879975"/>
            <a:ext cx="2082502" cy="26193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sz="1100" i="1" dirty="0">
                <a:latin typeface="Gill Sans MT"/>
              </a:rPr>
              <a:t>*Calculations in appendix 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" y="1695450"/>
            <a:ext cx="4589883" cy="2674938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 b="0" i="0" u="none" strike="noStrike" cap="none" smtClean="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16</a:t>
            </a:fld>
            <a:endParaRPr lang="en" sz="700" b="0" i="0" u="none" strike="noStrike" cap="none" dirty="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2132262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PHASE III: NUTRITION TOOL  - </a:t>
            </a:r>
            <a:r>
              <a:rPr lang="en-US" sz="1800"/>
              <a:t>APPRAOCH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893" y="1818252"/>
            <a:ext cx="8272211" cy="275872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>
                <a:latin typeface="+mj-lt"/>
              </a:rPr>
              <a:t>Tool to calculate nutrition (sodium, potassium, phosphorous) and amount of water used by crops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>
                <a:latin typeface="+mj-lt"/>
              </a:rPr>
              <a:t>Helps estimate amount of fertilizer need in the future based on dry weight </a:t>
            </a:r>
          </a:p>
          <a:p>
            <a:pPr>
              <a:buFont typeface="Arial" panose="020B0604020202020204" pitchFamily="34" charset="0"/>
              <a:buChar char="•"/>
            </a:pPr>
            <a:endParaRPr lang="en-US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latin typeface="+mj-lt"/>
              </a:rPr>
              <a:t>Specifications based on research efforts from Purdue Department of Horticulture </a:t>
            </a:r>
          </a:p>
          <a:p>
            <a:pPr>
              <a:buFont typeface="Arial" panose="020B0604020202020204" pitchFamily="34" charset="0"/>
              <a:buChar char="•"/>
            </a:pPr>
            <a:endParaRPr lang="en-US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latin typeface="+mj-lt"/>
              </a:rPr>
              <a:t>Helps Janus in performing important calculations </a:t>
            </a:r>
            <a:r>
              <a:rPr lang="en-US" b="1">
                <a:latin typeface="+mj-lt"/>
              </a:rPr>
              <a:t>quickly </a:t>
            </a:r>
            <a:r>
              <a:rPr lang="en-US">
                <a:latin typeface="+mj-lt"/>
              </a:rPr>
              <a:t>and</a:t>
            </a:r>
            <a:r>
              <a:rPr lang="en-US" b="1">
                <a:latin typeface="+mj-lt"/>
              </a:rPr>
              <a:t> conveniently </a:t>
            </a:r>
          </a:p>
          <a:p>
            <a:pPr>
              <a:buFont typeface="Arial" panose="020B0604020202020204" pitchFamily="34" charset="0"/>
              <a:buChar char="•"/>
            </a:pPr>
            <a:endParaRPr lang="en-US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49530" y="2342605"/>
            <a:ext cx="844732" cy="243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Potassium</a:t>
            </a:r>
          </a:p>
        </p:txBody>
      </p:sp>
      <p:sp>
        <p:nvSpPr>
          <p:cNvPr id="5" name="Rectangle 4"/>
          <p:cNvSpPr/>
          <p:nvPr/>
        </p:nvSpPr>
        <p:spPr>
          <a:xfrm>
            <a:off x="2076994" y="2342605"/>
            <a:ext cx="844732" cy="243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Nitrogen</a:t>
            </a:r>
          </a:p>
        </p:txBody>
      </p:sp>
      <p:sp>
        <p:nvSpPr>
          <p:cNvPr id="6" name="Rectangle 5"/>
          <p:cNvSpPr/>
          <p:nvPr/>
        </p:nvSpPr>
        <p:spPr>
          <a:xfrm>
            <a:off x="3004458" y="2342605"/>
            <a:ext cx="1001484" cy="243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Phosphorous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149530" y="2586445"/>
            <a:ext cx="844732" cy="2438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5%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76994" y="2586445"/>
            <a:ext cx="844732" cy="2438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4.5%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04458" y="2586445"/>
            <a:ext cx="1001484" cy="2438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0.5%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 b="0" i="0" u="none" strike="noStrike" cap="none" smtClean="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17</a:t>
            </a:fld>
            <a:endParaRPr lang="en" sz="700" b="0" i="0" u="none" strike="noStrike" cap="none" dirty="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1114176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PHASE III: NUTRITION TOOL – </a:t>
            </a:r>
            <a:r>
              <a:rPr lang="en-US" sz="1800"/>
              <a:t>RESULTS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24" y="1552985"/>
            <a:ext cx="5630108" cy="30200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00257" y="1552985"/>
            <a:ext cx="2920992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+mj-lt"/>
              </a:rPr>
              <a:t>Inputs</a:t>
            </a:r>
          </a:p>
          <a:p>
            <a:endParaRPr lang="en-US">
              <a:latin typeface="+mj-lt"/>
            </a:endParaRPr>
          </a:p>
          <a:p>
            <a:pPr marL="342900" indent="-342900">
              <a:buAutoNum type="arabicPeriod"/>
            </a:pPr>
            <a:r>
              <a:rPr lang="en-US">
                <a:latin typeface="+mj-lt"/>
              </a:rPr>
              <a:t>Number of plants being weighed</a:t>
            </a:r>
          </a:p>
          <a:p>
            <a:pPr marL="342900" indent="-342900">
              <a:buAutoNum type="arabicPeriod"/>
            </a:pPr>
            <a:endParaRPr lang="en-US">
              <a:latin typeface="+mj-lt"/>
            </a:endParaRPr>
          </a:p>
          <a:p>
            <a:pPr marL="342900" indent="-342900">
              <a:buAutoNum type="arabicPeriod"/>
            </a:pPr>
            <a:r>
              <a:rPr lang="en-US">
                <a:latin typeface="+mj-lt"/>
              </a:rPr>
              <a:t>Collective Fresh Weight </a:t>
            </a:r>
          </a:p>
          <a:p>
            <a:pPr marL="342900" indent="-342900">
              <a:buAutoNum type="arabicPeriod"/>
            </a:pPr>
            <a:endParaRPr lang="en-US">
              <a:latin typeface="+mj-lt"/>
            </a:endParaRPr>
          </a:p>
          <a:p>
            <a:pPr marL="342900" indent="-342900">
              <a:buAutoNum type="arabicPeriod"/>
            </a:pPr>
            <a:r>
              <a:rPr lang="en-US">
                <a:latin typeface="+mj-lt"/>
              </a:rPr>
              <a:t>Number of plants in 1 sq. meter </a:t>
            </a:r>
          </a:p>
          <a:p>
            <a:pPr marL="342900" indent="-342900">
              <a:buAutoNum type="arabicPeriod"/>
            </a:pPr>
            <a:endParaRPr lang="en-US" b="1">
              <a:latin typeface="+mj-lt"/>
            </a:endParaRPr>
          </a:p>
          <a:p>
            <a:r>
              <a:rPr lang="en-US" b="1">
                <a:latin typeface="+mj-lt"/>
              </a:rPr>
              <a:t>Outputs</a:t>
            </a:r>
          </a:p>
          <a:p>
            <a:endParaRPr lang="en-US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>
                <a:latin typeface="+mj-lt"/>
              </a:rPr>
              <a:t>Quantity of water needed </a:t>
            </a:r>
          </a:p>
          <a:p>
            <a:pPr marL="342900" indent="-342900">
              <a:buFont typeface="+mj-lt"/>
              <a:buAutoNum type="arabicPeriod"/>
            </a:pPr>
            <a:endParaRPr lang="en-US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>
                <a:latin typeface="+mj-lt"/>
              </a:rPr>
              <a:t>Amount of fertilizer needed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6224" y="4570049"/>
            <a:ext cx="3073209" cy="230832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r>
              <a:rPr lang="en-US" sz="900" b="1">
                <a:latin typeface="Gill Sans MT"/>
              </a:rPr>
              <a:t>Figure 11. </a:t>
            </a:r>
            <a:r>
              <a:rPr lang="en-US" sz="900">
                <a:latin typeface="Gill Sans MT"/>
              </a:rPr>
              <a:t>Nutrition Estimation Tool 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 b="0" i="0" u="none" strike="noStrike" cap="none" smtClean="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18</a:t>
            </a:fld>
            <a:endParaRPr lang="en" sz="700" b="0" i="0" u="none" strike="noStrike" cap="none" dirty="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1886164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PHASE III: HIERARCHICAL TASK ANALYSIS – </a:t>
            </a:r>
            <a:r>
              <a:rPr lang="en-US" sz="1800"/>
              <a:t>APPROACH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8546" y="1775791"/>
            <a:ext cx="77525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>
                <a:latin typeface="+mj-lt"/>
              </a:rPr>
              <a:t>Provide an understanding of cropping lettuce tasks Janus must perform to achieve the production of high quality of lettuce.</a:t>
            </a:r>
          </a:p>
          <a:p>
            <a:pPr marL="342900" indent="-342900">
              <a:buAutoNum type="arabicPeriod"/>
            </a:pPr>
            <a:endParaRPr lang="en-US">
              <a:latin typeface="+mj-lt"/>
            </a:endParaRPr>
          </a:p>
          <a:p>
            <a:pPr marL="342900" indent="-342900">
              <a:buAutoNum type="arabicPeriod"/>
            </a:pPr>
            <a:r>
              <a:rPr lang="en-US">
                <a:latin typeface="+mj-lt"/>
              </a:rPr>
              <a:t>Divide the task into subtasks, subtask into elements and element into actions…</a:t>
            </a:r>
          </a:p>
          <a:p>
            <a:pPr marL="342900" indent="-342900">
              <a:buAutoNum type="arabicPeriod"/>
            </a:pPr>
            <a:endParaRPr lang="en-US">
              <a:latin typeface="+mj-lt"/>
            </a:endParaRPr>
          </a:p>
          <a:p>
            <a:pPr marL="342900" indent="-342900">
              <a:buAutoNum type="arabicPeriod"/>
            </a:pPr>
            <a:r>
              <a:rPr lang="en-US">
                <a:latin typeface="+mj-lt"/>
              </a:rPr>
              <a:t>Analysis the hierarchical task performance and its effects to Janus workers.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 smtClean="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19</a:t>
            </a:fld>
            <a:endParaRPr lang="en" sz="70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2952268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ln>
            <a:solidFill>
              <a:schemeClr val="bg1">
                <a:lumMod val="90000"/>
              </a:schemeClr>
            </a:solidFill>
          </a:ln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PROJECT STATEMENT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PROJECT BACKGROUND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APPROACH AND RESULTS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PROJECT MANAGEMENT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RECOMMENDATION AND CONCLUSION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APPENDIX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 b="0" i="0" u="none" strike="noStrike" cap="none" smtClean="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2</a:t>
            </a:fld>
            <a:endParaRPr lang="en" sz="700" b="0" i="0" u="none" strike="noStrike" cap="none" dirty="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2000164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PHASE III: HIERARCHICAL TASK ANALYSIS – </a:t>
            </a:r>
            <a:r>
              <a:rPr lang="en-US" sz="1800"/>
              <a:t>RESULTS 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59" y="1424067"/>
            <a:ext cx="4822089" cy="36425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72540" y="1669784"/>
            <a:ext cx="3279912" cy="24622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latin typeface="+mj-lt"/>
              </a:rPr>
              <a:t>1. Differentiate different hierarchy task by different colors.</a:t>
            </a:r>
          </a:p>
          <a:p>
            <a:endParaRPr lang="en-US">
              <a:latin typeface="+mj-lt"/>
            </a:endParaRPr>
          </a:p>
          <a:p>
            <a:r>
              <a:rPr lang="en-US">
                <a:latin typeface="+mj-lt"/>
              </a:rPr>
              <a:t>2. Detail the cropping steps Janus users must perform to accomplish their cropping goals </a:t>
            </a:r>
          </a:p>
          <a:p>
            <a:endParaRPr lang="en-US">
              <a:latin typeface="+mj-lt"/>
            </a:endParaRPr>
          </a:p>
          <a:p>
            <a:r>
              <a:rPr lang="en-US">
                <a:latin typeface="+mj-lt"/>
              </a:rPr>
              <a:t>3. Based on the HTA, we build the user guide of cropping lettuce for Janus to train disable workers.</a:t>
            </a:r>
          </a:p>
          <a:p>
            <a:endParaRPr lang="en-US">
              <a:latin typeface="+mj-lt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 smtClean="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20</a:t>
            </a:fld>
            <a:endParaRPr lang="en" sz="70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2952268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PHASE III: HIERARCHICAL TASK ANALYSIS  – </a:t>
            </a:r>
            <a:r>
              <a:rPr lang="en-US" sz="1800"/>
              <a:t>RESULTS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1920" y="1596632"/>
            <a:ext cx="3279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+mj-lt"/>
              </a:rPr>
              <a:t>Create Step-by-Step user Guideline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54" y="1924073"/>
            <a:ext cx="4953939" cy="28168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36080" y="1596632"/>
            <a:ext cx="3279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+mj-lt"/>
              </a:rPr>
              <a:t> See portion below.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 smtClean="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21</a:t>
            </a:fld>
            <a:endParaRPr lang="en" sz="70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3277727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PHASE III: Operators Daily Checklist Tool – </a:t>
            </a:r>
            <a:r>
              <a:rPr lang="en-US" sz="1800"/>
              <a:t>APPROACH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1920" y="1596633"/>
            <a:ext cx="827221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+mj-lt"/>
              </a:rPr>
              <a:t>“Principle 14-4. Provide Job Performance Aids (JPAs) to ensure inspection procedures are properly followed”</a:t>
            </a:r>
          </a:p>
          <a:p>
            <a:endParaRPr lang="en-US">
              <a:latin typeface="+mj-lt"/>
            </a:endParaRPr>
          </a:p>
          <a:p>
            <a:r>
              <a:rPr lang="en-US">
                <a:latin typeface="+mj-lt"/>
              </a:rPr>
              <a:t>Create daily checklists for both germination and hydroponics system</a:t>
            </a:r>
          </a:p>
          <a:p>
            <a:endParaRPr lang="en-US">
              <a:latin typeface="+mj-lt"/>
            </a:endParaRPr>
          </a:p>
          <a:p>
            <a:endParaRPr lang="en-US">
              <a:latin typeface="+mj-lt"/>
            </a:endParaRPr>
          </a:p>
          <a:p>
            <a:endParaRPr lang="en-US">
              <a:latin typeface="+mj-lt"/>
            </a:endParaRPr>
          </a:p>
          <a:p>
            <a:endParaRPr lang="en-US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680" y="2677373"/>
            <a:ext cx="1627632" cy="21532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152" y="2733198"/>
            <a:ext cx="2716425" cy="21192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3415" y="2677373"/>
            <a:ext cx="3413760" cy="2175042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 smtClean="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22</a:t>
            </a:fld>
            <a:endParaRPr lang="en" sz="70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3892162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PHASE III: Operators Daily Checklist Tool – </a:t>
            </a:r>
            <a:r>
              <a:rPr lang="en-US" sz="1800"/>
              <a:t>RESULTS  </a:t>
            </a:r>
          </a:p>
        </p:txBody>
      </p:sp>
      <p:sp>
        <p:nvSpPr>
          <p:cNvPr id="9" name="Rectangle 8"/>
          <p:cNvSpPr/>
          <p:nvPr/>
        </p:nvSpPr>
        <p:spPr>
          <a:xfrm>
            <a:off x="554736" y="1669983"/>
            <a:ext cx="74554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>
                <a:latin typeface="Gill Sans MT"/>
              </a:rPr>
              <a:t>Provide the information most relevant to germination and hydroponics lettuce production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07" y="1977760"/>
            <a:ext cx="5535328" cy="3144235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 smtClean="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23</a:t>
            </a:fld>
            <a:endParaRPr lang="en" sz="70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1002384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PHASE III: ECONOMIC ANALYSIS – </a:t>
            </a:r>
            <a:r>
              <a:rPr lang="en-US" sz="1800"/>
              <a:t>APPROACH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1920" y="1486905"/>
            <a:ext cx="2201552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“Time Value of Money”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Net Present Value (NPV)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Cash inflow includes:</a:t>
            </a:r>
          </a:p>
          <a:p>
            <a:r>
              <a:rPr lang="en-US" dirty="0">
                <a:latin typeface="+mj-lt"/>
              </a:rPr>
              <a:t>	</a:t>
            </a:r>
            <a:r>
              <a:rPr lang="en-US" sz="1200" dirty="0">
                <a:latin typeface="+mj-lt"/>
              </a:rPr>
              <a:t>Revenue 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Cash outflow includes:</a:t>
            </a:r>
          </a:p>
          <a:p>
            <a:r>
              <a:rPr lang="en-US" dirty="0">
                <a:latin typeface="+mj-lt"/>
              </a:rPr>
              <a:t>	</a:t>
            </a:r>
            <a:r>
              <a:rPr lang="en-US" sz="1200" dirty="0">
                <a:latin typeface="+mj-lt"/>
              </a:rPr>
              <a:t>Electricity cost </a:t>
            </a:r>
          </a:p>
          <a:p>
            <a:r>
              <a:rPr lang="en-US" sz="1200" dirty="0">
                <a:latin typeface="+mj-lt"/>
              </a:rPr>
              <a:t>	Manpower</a:t>
            </a:r>
          </a:p>
          <a:p>
            <a:r>
              <a:rPr lang="en-US" sz="1200" dirty="0">
                <a:latin typeface="+mj-lt"/>
              </a:rPr>
              <a:t>	Fertilizer</a:t>
            </a:r>
          </a:p>
          <a:p>
            <a:r>
              <a:rPr lang="en-US" sz="1200" dirty="0">
                <a:latin typeface="+mj-lt"/>
              </a:rPr>
              <a:t>	Water</a:t>
            </a:r>
          </a:p>
          <a:p>
            <a:r>
              <a:rPr lang="en-US" sz="1200" dirty="0">
                <a:latin typeface="+mj-lt"/>
              </a:rPr>
              <a:t>	Seeds</a:t>
            </a:r>
          </a:p>
          <a:p>
            <a:r>
              <a:rPr lang="en-US" sz="1200" dirty="0">
                <a:latin typeface="+mj-lt"/>
              </a:rPr>
              <a:t>	Rockwool  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3217098" y="1596633"/>
            <a:ext cx="5101880" cy="3144312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 smtClean="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24</a:t>
            </a:fld>
            <a:endParaRPr lang="en" sz="70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109291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PHASE III: ECONOMIC ANALYSIS – </a:t>
            </a:r>
            <a:r>
              <a:rPr lang="en-US" sz="1800"/>
              <a:t>RESULTS </a:t>
            </a:r>
          </a:p>
        </p:txBody>
      </p:sp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700214" y="2066798"/>
            <a:ext cx="5939155" cy="293624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54736" y="1669983"/>
            <a:ext cx="74554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>
                <a:latin typeface="Gill Sans MT"/>
              </a:rPr>
              <a:t>User has the flexibility to change parameter in the future (</a:t>
            </a:r>
            <a:r>
              <a:rPr lang="en-US" err="1">
                <a:latin typeface="Gill Sans MT"/>
              </a:rPr>
              <a:t>eg</a:t>
            </a:r>
            <a:r>
              <a:rPr lang="en-US">
                <a:latin typeface="Gill Sans MT"/>
              </a:rPr>
              <a:t>. Scalability) 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 smtClean="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25</a:t>
            </a:fld>
            <a:endParaRPr lang="en" sz="70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3019849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PHASE III: ECONOMIC ANALYSIS – </a:t>
            </a:r>
            <a:r>
              <a:rPr lang="en-US" sz="1800"/>
              <a:t>RESULTS </a:t>
            </a:r>
          </a:p>
        </p:txBody>
      </p:sp>
      <p:sp>
        <p:nvSpPr>
          <p:cNvPr id="4" name="Rectangle 3"/>
          <p:cNvSpPr/>
          <p:nvPr/>
        </p:nvSpPr>
        <p:spPr>
          <a:xfrm>
            <a:off x="269994" y="1479237"/>
            <a:ext cx="81064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>
                <a:latin typeface="Gill Sans MT"/>
              </a:rPr>
              <a:t>Lettuce Selection and Projected Profitability based on the existing system </a:t>
            </a:r>
            <a:r>
              <a:rPr lang="en-US">
                <a:latin typeface="Gill Sans MT"/>
                <a:sym typeface="Wingdings"/>
              </a:rPr>
              <a:t> Romaine is the best choice.</a:t>
            </a:r>
            <a:endParaRPr lang="en-US">
              <a:latin typeface="Gill Sans MT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31919" y="1962150"/>
            <a:ext cx="5361185" cy="2737104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 smtClean="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26</a:t>
            </a:fld>
            <a:endParaRPr lang="en" sz="70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17888120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PHASE III: ECONOMIC ANALYSIS – </a:t>
            </a:r>
            <a:r>
              <a:rPr lang="en-US" sz="1800"/>
              <a:t>RESULTS </a:t>
            </a:r>
          </a:p>
        </p:txBody>
      </p:sp>
      <p:sp>
        <p:nvSpPr>
          <p:cNvPr id="4" name="Rectangle 3"/>
          <p:cNvSpPr/>
          <p:nvPr/>
        </p:nvSpPr>
        <p:spPr>
          <a:xfrm>
            <a:off x="431920" y="1479237"/>
            <a:ext cx="74554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>
                <a:latin typeface="Gill Sans MT"/>
              </a:rPr>
              <a:t>Cost analysis to determine the selected tasks for continuous improvement (Pareto Principle) </a:t>
            </a: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04" y="2000250"/>
            <a:ext cx="3349471" cy="2695575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 smtClean="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27</a:t>
            </a:fld>
            <a:endParaRPr lang="en" sz="70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1755659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entagon 8"/>
          <p:cNvSpPr/>
          <p:nvPr/>
        </p:nvSpPr>
        <p:spPr bwMode="auto">
          <a:xfrm>
            <a:off x="2171701" y="2577736"/>
            <a:ext cx="6829425" cy="829289"/>
          </a:xfrm>
          <a:prstGeom prst="homePlate">
            <a:avLst/>
          </a:prstGeom>
          <a:solidFill>
            <a:schemeClr val="accent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PROJECT</a:t>
            </a:r>
            <a:r>
              <a:rPr kumimoji="0" lang="en-US" sz="1800" b="0" i="0" u="none" strike="noStrike" kern="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MANAGEMENT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8" name="Manual Input 10"/>
          <p:cNvSpPr/>
          <p:nvPr/>
        </p:nvSpPr>
        <p:spPr bwMode="auto">
          <a:xfrm flipH="1">
            <a:off x="1041401" y="1915344"/>
            <a:ext cx="1130300" cy="149168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8 w 10000"/>
              <a:gd name="connsiteY0" fmla="*/ 447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18 w 10000"/>
              <a:gd name="connsiteY4" fmla="*/ 4474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18" y="4474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18" y="4474"/>
                </a:lnTo>
                <a:close/>
              </a:path>
            </a:pathLst>
          </a:custGeom>
          <a:solidFill>
            <a:schemeClr val="accent3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0" y="1915343"/>
            <a:ext cx="1049338" cy="1491683"/>
          </a:xfrm>
          <a:prstGeom prst="rect">
            <a:avLst/>
          </a:prstGeom>
          <a:solidFill>
            <a:srgbClr val="00B0F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ontAwesome" pitchFamily="2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 b="0" i="0" u="none" strike="noStrike" cap="none" smtClean="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28</a:t>
            </a:fld>
            <a:endParaRPr lang="en" sz="700" b="0" i="0" u="none" strike="noStrike" cap="none" dirty="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3660453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GANTT CHART – Phase I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endParaRPr lang="en-US"/>
          </a:p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93" y="1687164"/>
            <a:ext cx="8073994" cy="3058652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 b="0" i="0" u="none" strike="noStrike" cap="none" smtClean="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29</a:t>
            </a:fld>
            <a:endParaRPr lang="en" sz="700" b="0" i="0" u="none" strike="noStrike" cap="none" dirty="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3247521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nual Input 10"/>
          <p:cNvSpPr/>
          <p:nvPr/>
        </p:nvSpPr>
        <p:spPr bwMode="auto">
          <a:xfrm flipH="1" flipV="1">
            <a:off x="1049336" y="2622569"/>
            <a:ext cx="1122363" cy="103663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8 w 10000"/>
              <a:gd name="connsiteY0" fmla="*/ 447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18 w 10000"/>
              <a:gd name="connsiteY4" fmla="*/ 4474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18" y="4474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18" y="447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/>
          </a:p>
        </p:txBody>
      </p:sp>
      <p:sp>
        <p:nvSpPr>
          <p:cNvPr id="5" name="Rectangle 4"/>
          <p:cNvSpPr/>
          <p:nvPr/>
        </p:nvSpPr>
        <p:spPr bwMode="auto">
          <a:xfrm>
            <a:off x="0" y="2619395"/>
            <a:ext cx="1049336" cy="1038224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400">
              <a:latin typeface="FontAwesome" pitchFamily="2" charset="0"/>
            </a:endParaRPr>
          </a:p>
        </p:txBody>
      </p:sp>
      <p:sp>
        <p:nvSpPr>
          <p:cNvPr id="6" name="Pentagon 6"/>
          <p:cNvSpPr/>
          <p:nvPr/>
        </p:nvSpPr>
        <p:spPr bwMode="auto">
          <a:xfrm>
            <a:off x="2166938" y="2622566"/>
            <a:ext cx="5824537" cy="572899"/>
          </a:xfrm>
          <a:prstGeom prst="homePlat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/>
              <a:t>PROJECT STATEMENT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 b="0" i="0" u="none" strike="noStrike" cap="none" smtClean="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3</a:t>
            </a:fld>
            <a:endParaRPr lang="en" sz="700" b="0" i="0" u="none" strike="noStrike" cap="none" dirty="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2098398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GANTT CHART – Phase II	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endParaRPr lang="en-US"/>
          </a:p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93" y="1764220"/>
            <a:ext cx="8352992" cy="2173796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 b="0" i="0" u="none" strike="noStrike" cap="none" smtClean="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30</a:t>
            </a:fld>
            <a:endParaRPr lang="en" sz="700" b="0" i="0" u="none" strike="noStrike" cap="none" dirty="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1647232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GANTT CHART – Phase III	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endParaRPr lang="en-US"/>
          </a:p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10" y="1426667"/>
            <a:ext cx="8029810" cy="3427216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 b="0" i="0" u="none" strike="noStrike" cap="none" smtClean="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31</a:t>
            </a:fld>
            <a:endParaRPr lang="en" sz="700" b="0" i="0" u="none" strike="noStrike" cap="none" dirty="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3062641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38146" y="-104775"/>
            <a:ext cx="8272212" cy="741248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52380"/>
              <a:buFont typeface="Cabin"/>
              <a:buNone/>
              <a:defRPr sz="21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r>
              <a:rPr lang="en-US">
                <a:solidFill>
                  <a:schemeClr val="bg1"/>
                </a:solidFill>
                <a:latin typeface="Gill Sans MT" panose="020B0502020104020203" pitchFamily="34" charset="0"/>
              </a:rPr>
              <a:t>PROJECT STATEMENT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9653" y="1955801"/>
            <a:ext cx="8272212" cy="1774548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52380"/>
              <a:buFont typeface="Cabin"/>
              <a:buNone/>
              <a:defRPr sz="21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r>
              <a:rPr lang="en-US" sz="2000">
                <a:solidFill>
                  <a:schemeClr val="bg1"/>
                </a:solidFill>
                <a:latin typeface="Gill Sans MT" panose="020B0502020104020203" pitchFamily="34" charset="0"/>
              </a:rPr>
              <a:t>As a </a:t>
            </a:r>
            <a:r>
              <a:rPr lang="en-US" sz="2000" b="1">
                <a:solidFill>
                  <a:schemeClr val="bg1"/>
                </a:solidFill>
                <a:latin typeface="Gill Sans MT" panose="020B0502020104020203" pitchFamily="34" charset="0"/>
              </a:rPr>
              <a:t>team</a:t>
            </a:r>
            <a:r>
              <a:rPr lang="en-US" sz="2000">
                <a:solidFill>
                  <a:schemeClr val="bg1"/>
                </a:solidFill>
                <a:latin typeface="Gill Sans MT" panose="020B0502020104020203" pitchFamily="34" charset="0"/>
              </a:rPr>
              <a:t>, we were able to </a:t>
            </a:r>
            <a:r>
              <a:rPr lang="en-US" sz="2000" b="1">
                <a:solidFill>
                  <a:schemeClr val="bg1"/>
                </a:solidFill>
                <a:latin typeface="Gill Sans MT" panose="020B0502020104020203" pitchFamily="34" charset="0"/>
              </a:rPr>
              <a:t>accomplish</a:t>
            </a:r>
            <a:r>
              <a:rPr lang="en-US" sz="2000">
                <a:solidFill>
                  <a:schemeClr val="bg1"/>
                </a:solidFill>
                <a:latin typeface="Gill Sans MT" panose="020B0502020104020203" pitchFamily="34" charset="0"/>
              </a:rPr>
              <a:t> the following:</a:t>
            </a:r>
          </a:p>
          <a:p>
            <a:endParaRPr lang="en-US" sz="140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 marL="342900" indent="-342900">
              <a:buClr>
                <a:srgbClr val="FFFFFF"/>
              </a:buClr>
              <a:buSzPct val="60000"/>
              <a:buFont typeface="Wingdings" charset="2"/>
              <a:buChar char="ü"/>
            </a:pPr>
            <a:r>
              <a:rPr lang="en-US" sz="1800">
                <a:solidFill>
                  <a:schemeClr val="bg1"/>
                </a:solidFill>
                <a:latin typeface="Gill Sans MT" panose="020B0502020104020203" pitchFamily="34" charset="0"/>
              </a:rPr>
              <a:t>Create unique new jobs</a:t>
            </a:r>
          </a:p>
          <a:p>
            <a:pPr marL="342900" indent="-342900">
              <a:buClr>
                <a:srgbClr val="FFFFFF"/>
              </a:buClr>
              <a:buSzPct val="60000"/>
              <a:buFont typeface="Wingdings" charset="2"/>
              <a:buChar char="ü"/>
            </a:pPr>
            <a:r>
              <a:rPr lang="en-US" sz="1800">
                <a:solidFill>
                  <a:schemeClr val="bg1"/>
                </a:solidFill>
                <a:latin typeface="Gill Sans MT" panose="020B0502020104020203" pitchFamily="34" charset="0"/>
              </a:rPr>
              <a:t>Help Janus enter a completely new sector</a:t>
            </a:r>
          </a:p>
          <a:p>
            <a:pPr marL="342900" indent="-342900">
              <a:buClr>
                <a:srgbClr val="FFFFFF"/>
              </a:buClr>
              <a:buSzPct val="60000"/>
              <a:buFont typeface="Wingdings" charset="2"/>
              <a:buChar char="ü"/>
            </a:pPr>
            <a:r>
              <a:rPr lang="en-US" sz="1800">
                <a:solidFill>
                  <a:schemeClr val="bg1"/>
                </a:solidFill>
                <a:latin typeface="Gill Sans MT" panose="020B0502020104020203" pitchFamily="34" charset="0"/>
              </a:rPr>
              <a:t>Ensure sustainability of the venture</a:t>
            </a:r>
          </a:p>
          <a:p>
            <a:pPr marL="342900" indent="-342900">
              <a:buClr>
                <a:srgbClr val="FFFFFF"/>
              </a:buClr>
              <a:buSzPct val="60000"/>
              <a:buFont typeface="Wingdings" charset="2"/>
              <a:buChar char="ü"/>
            </a:pPr>
            <a:r>
              <a:rPr lang="en-US" sz="1800">
                <a:solidFill>
                  <a:schemeClr val="bg1"/>
                </a:solidFill>
                <a:latin typeface="Gill Sans MT" panose="020B0502020104020203" pitchFamily="34" charset="0"/>
              </a:rPr>
              <a:t>Build meaningful relationships between Janus and both ourselves and Purdue</a:t>
            </a:r>
          </a:p>
        </p:txBody>
      </p:sp>
      <p:sp>
        <p:nvSpPr>
          <p:cNvPr id="6" name="Rectangle 5"/>
          <p:cNvSpPr/>
          <p:nvPr/>
        </p:nvSpPr>
        <p:spPr>
          <a:xfrm>
            <a:off x="533446" y="1647825"/>
            <a:ext cx="8424672" cy="457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3446" y="3914775"/>
            <a:ext cx="8424672" cy="457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 b="0" i="0" u="none" strike="noStrike" cap="none" smtClean="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4</a:t>
            </a:fld>
            <a:endParaRPr lang="en" sz="700" b="0" i="0" u="none" strike="noStrike" cap="none" dirty="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504982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 WOW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31641" y="4285471"/>
            <a:ext cx="2256634" cy="369332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r>
              <a:rPr lang="en-US" sz="900" b="1">
                <a:latin typeface="Gill Sans MT"/>
              </a:rPr>
              <a:t>Figure II. </a:t>
            </a:r>
            <a:r>
              <a:rPr lang="en-US" sz="900">
                <a:latin typeface="Gill Sans MT"/>
              </a:rPr>
              <a:t>Construction of hydroponics equipment from scratch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13987" y="4285471"/>
            <a:ext cx="2882145" cy="369332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r>
              <a:rPr lang="en-US" sz="900" b="1">
                <a:latin typeface="Gill Sans MT"/>
              </a:rPr>
              <a:t>Figure III. </a:t>
            </a:r>
            <a:r>
              <a:rPr lang="en-US" sz="900">
                <a:latin typeface="Gill Sans MT"/>
              </a:rPr>
              <a:t>Completed setup of the Hydroponics equipment</a:t>
            </a:r>
          </a:p>
        </p:txBody>
      </p:sp>
      <p:pic>
        <p:nvPicPr>
          <p:cNvPr id="5" name="Picture 4" descr="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641" y="1901107"/>
            <a:ext cx="2256634" cy="2384364"/>
          </a:xfrm>
          <a:prstGeom prst="rect">
            <a:avLst/>
          </a:prstGeom>
          <a:ln>
            <a:solidFill>
              <a:srgbClr val="5F5F5F"/>
            </a:solidFill>
          </a:ln>
        </p:spPr>
      </p:pic>
      <p:pic>
        <p:nvPicPr>
          <p:cNvPr id="12" name="Picture 11" descr="6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93" y="1901107"/>
            <a:ext cx="2392575" cy="2420729"/>
          </a:xfrm>
          <a:prstGeom prst="rect">
            <a:avLst/>
          </a:prstGeom>
          <a:ln>
            <a:solidFill>
              <a:srgbClr val="5F5F5F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-67280" y="4285471"/>
            <a:ext cx="3073209" cy="230832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/>
            <a:r>
              <a:rPr lang="en-US" sz="900" b="1">
                <a:latin typeface="Gill Sans MT"/>
              </a:rPr>
              <a:t>Figure I. </a:t>
            </a:r>
            <a:r>
              <a:rPr lang="en-US" sz="900">
                <a:latin typeface="Gill Sans MT"/>
              </a:rPr>
              <a:t>Hydroponics equipment and parts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988" y="1901107"/>
            <a:ext cx="2882144" cy="2384364"/>
          </a:xfrm>
          <a:prstGeom prst="rect">
            <a:avLst/>
          </a:prstGeom>
        </p:spPr>
      </p:pic>
      <p:sp>
        <p:nvSpPr>
          <p:cNvPr id="14" name="Slide Number Placeholder 1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 b="0" i="0" u="none" strike="noStrike" cap="none" smtClean="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5</a:t>
            </a:fld>
            <a:endParaRPr lang="en" sz="700" b="0" i="0" u="none" strike="noStrike" cap="none" dirty="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3694522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>
                <a:latin typeface="+mj-lt"/>
              </a:rPr>
              <a:t>OVERALL IMPACT </a:t>
            </a:r>
          </a:p>
        </p:txBody>
      </p:sp>
      <p:sp>
        <p:nvSpPr>
          <p:cNvPr id="4" name="Teardrop 3"/>
          <p:cNvSpPr/>
          <p:nvPr/>
        </p:nvSpPr>
        <p:spPr>
          <a:xfrm rot="12600000">
            <a:off x="4783245" y="2617248"/>
            <a:ext cx="1281874" cy="1256354"/>
          </a:xfrm>
          <a:prstGeom prst="teardrop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" name="Teardrop 4"/>
          <p:cNvSpPr/>
          <p:nvPr/>
        </p:nvSpPr>
        <p:spPr>
          <a:xfrm rot="16728223">
            <a:off x="4457763" y="3555926"/>
            <a:ext cx="1249825" cy="1213938"/>
          </a:xfrm>
          <a:prstGeom prst="teardrop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6" name="Teardrop 5"/>
          <p:cNvSpPr/>
          <p:nvPr/>
        </p:nvSpPr>
        <p:spPr>
          <a:xfrm rot="21056214">
            <a:off x="3342103" y="3545277"/>
            <a:ext cx="1356987" cy="1351385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" name="Teardrop 6"/>
          <p:cNvSpPr/>
          <p:nvPr/>
        </p:nvSpPr>
        <p:spPr>
          <a:xfrm rot="3600000">
            <a:off x="3034636" y="2555001"/>
            <a:ext cx="1283581" cy="1359373"/>
          </a:xfrm>
          <a:prstGeom prst="teardrop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" name="Freeform: Shape 11"/>
          <p:cNvSpPr/>
          <p:nvPr/>
        </p:nvSpPr>
        <p:spPr>
          <a:xfrm rot="8100000">
            <a:off x="3959554" y="1950060"/>
            <a:ext cx="1228446" cy="1251317"/>
          </a:xfrm>
          <a:custGeom>
            <a:avLst/>
            <a:gdLst>
              <a:gd name="connsiteX0" fmla="*/ 290741 w 1985302"/>
              <a:gd name="connsiteY0" fmla="*/ 1694561 h 1985302"/>
              <a:gd name="connsiteX1" fmla="*/ 0 w 1985302"/>
              <a:gd name="connsiteY1" fmla="*/ 992651 h 1985302"/>
              <a:gd name="connsiteX2" fmla="*/ 361233 w 1985302"/>
              <a:gd name="connsiteY2" fmla="*/ 226673 h 1985302"/>
              <a:gd name="connsiteX3" fmla="*/ 387674 w 1985302"/>
              <a:gd name="connsiteY3" fmla="*/ 206901 h 1985302"/>
              <a:gd name="connsiteX4" fmla="*/ 447948 w 1985302"/>
              <a:gd name="connsiteY4" fmla="*/ 230994 h 1985302"/>
              <a:gd name="connsiteX5" fmla="*/ 1027915 w 1985302"/>
              <a:gd name="connsiteY5" fmla="*/ 251102 h 1985302"/>
              <a:gd name="connsiteX6" fmla="*/ 1965041 w 1985302"/>
              <a:gd name="connsiteY6" fmla="*/ 0 h 1985302"/>
              <a:gd name="connsiteX7" fmla="*/ 1985302 w 1985302"/>
              <a:gd name="connsiteY7" fmla="*/ 0 h 1985302"/>
              <a:gd name="connsiteX8" fmla="*/ 1985302 w 1985302"/>
              <a:gd name="connsiteY8" fmla="*/ 992651 h 1985302"/>
              <a:gd name="connsiteX9" fmla="*/ 992651 w 1985302"/>
              <a:gd name="connsiteY9" fmla="*/ 1985302 h 1985302"/>
              <a:gd name="connsiteX10" fmla="*/ 290741 w 1985302"/>
              <a:gd name="connsiteY10" fmla="*/ 1694561 h 198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85302" h="1985302">
                <a:moveTo>
                  <a:pt x="290741" y="1694561"/>
                </a:moveTo>
                <a:cubicBezTo>
                  <a:pt x="111106" y="1514927"/>
                  <a:pt x="0" y="1266764"/>
                  <a:pt x="0" y="992651"/>
                </a:cubicBezTo>
                <a:cubicBezTo>
                  <a:pt x="0" y="684274"/>
                  <a:pt x="140619" y="408740"/>
                  <a:pt x="361233" y="226673"/>
                </a:cubicBezTo>
                <a:lnTo>
                  <a:pt x="387674" y="206901"/>
                </a:lnTo>
                <a:lnTo>
                  <a:pt x="447948" y="230994"/>
                </a:lnTo>
                <a:cubicBezTo>
                  <a:pt x="628680" y="293375"/>
                  <a:pt x="829335" y="304311"/>
                  <a:pt x="1027915" y="251102"/>
                </a:cubicBezTo>
                <a:lnTo>
                  <a:pt x="1965041" y="0"/>
                </a:lnTo>
                <a:lnTo>
                  <a:pt x="1985302" y="0"/>
                </a:lnTo>
                <a:lnTo>
                  <a:pt x="1985302" y="992651"/>
                </a:lnTo>
                <a:cubicBezTo>
                  <a:pt x="1985302" y="1540877"/>
                  <a:pt x="1540877" y="1985302"/>
                  <a:pt x="992651" y="1985302"/>
                </a:cubicBezTo>
                <a:cubicBezTo>
                  <a:pt x="718538" y="1985302"/>
                  <a:pt x="470375" y="1874196"/>
                  <a:pt x="290741" y="16945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67486" y="2723832"/>
            <a:ext cx="2202816" cy="816226"/>
            <a:chOff x="8718147" y="1101445"/>
            <a:chExt cx="2937088" cy="1088298"/>
          </a:xfrm>
        </p:grpSpPr>
        <p:sp>
          <p:nvSpPr>
            <p:cNvPr id="10" name="TextBox 9"/>
            <p:cNvSpPr txBox="1"/>
            <p:nvPr/>
          </p:nvSpPr>
          <p:spPr>
            <a:xfrm>
              <a:off x="8718147" y="1101445"/>
              <a:ext cx="2937088" cy="369331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en-US" sz="1200" b="1">
                  <a:latin typeface="+mj-lt"/>
                </a:rPr>
                <a:t>Better Workspace Utilization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721410" y="1327971"/>
              <a:ext cx="2929293" cy="861772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en-US" sz="1200">
                  <a:solidFill>
                    <a:srgbClr val="5F5F5F"/>
                  </a:solidFill>
                  <a:latin typeface="+mj-lt"/>
                </a:rPr>
                <a:t>We turned an some unused storage area into a space for growing the hydroponic plants.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865713" y="1633175"/>
            <a:ext cx="2213249" cy="914342"/>
            <a:chOff x="8274023" y="1299723"/>
            <a:chExt cx="2950998" cy="1219120"/>
          </a:xfrm>
        </p:grpSpPr>
        <p:sp>
          <p:nvSpPr>
            <p:cNvPr id="13" name="TextBox 12"/>
            <p:cNvSpPr txBox="1"/>
            <p:nvPr/>
          </p:nvSpPr>
          <p:spPr>
            <a:xfrm>
              <a:off x="8274023" y="1299723"/>
              <a:ext cx="2937088" cy="41036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b="1">
                  <a:latin typeface="+mj-lt"/>
                </a:rPr>
                <a:t>Food for Janus Cafeteria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295728" y="1657070"/>
              <a:ext cx="2929293" cy="861773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en-US" sz="1200">
                  <a:solidFill>
                    <a:srgbClr val="5F5F5F"/>
                  </a:solidFill>
                  <a:latin typeface="+mj-lt"/>
                </a:rPr>
                <a:t>The lettuce being grown will serve as food for the Janus on-site cafeteria.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517528" y="1505870"/>
            <a:ext cx="2511077" cy="1054444"/>
            <a:chOff x="7873447" y="1371763"/>
            <a:chExt cx="3348105" cy="1405923"/>
          </a:xfrm>
        </p:grpSpPr>
        <p:sp>
          <p:nvSpPr>
            <p:cNvPr id="16" name="TextBox 15"/>
            <p:cNvSpPr txBox="1"/>
            <p:nvPr/>
          </p:nvSpPr>
          <p:spPr>
            <a:xfrm>
              <a:off x="8284463" y="1371763"/>
              <a:ext cx="2937089" cy="615552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sz="1200" b="1">
                  <a:latin typeface="+mj-lt"/>
                </a:rPr>
                <a:t>Unique Learning Opportunities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873447" y="1915913"/>
              <a:ext cx="3257227" cy="861773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en-US" sz="1200">
                  <a:solidFill>
                    <a:srgbClr val="5F5F5F"/>
                  </a:solidFill>
                  <a:latin typeface="+mj-lt"/>
                </a:rPr>
                <a:t>Hydroponics is a popular and complex task that is a platform for learning and applying new concepts.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483705" y="2929531"/>
            <a:ext cx="2220911" cy="1502081"/>
            <a:chOff x="8245240" y="666148"/>
            <a:chExt cx="2961214" cy="2002775"/>
          </a:xfrm>
        </p:grpSpPr>
        <p:sp>
          <p:nvSpPr>
            <p:cNvPr id="19" name="TextBox 18"/>
            <p:cNvSpPr txBox="1"/>
            <p:nvPr/>
          </p:nvSpPr>
          <p:spPr>
            <a:xfrm>
              <a:off x="8245240" y="666148"/>
              <a:ext cx="2937088" cy="41036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b="1">
                  <a:latin typeface="+mj-lt"/>
                </a:rPr>
                <a:t>Connection to Resources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277161" y="1068484"/>
              <a:ext cx="2929293" cy="1600439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en-US" sz="1200">
                  <a:solidFill>
                    <a:srgbClr val="5F5F5F"/>
                  </a:solidFill>
                  <a:latin typeface="+mj-lt"/>
                </a:rPr>
                <a:t>We applied and received a $3000 Purdue- funded grant for the project. We also connected Janus to the Purdue Horticulture department to leverage all of the resources.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-25875" y="4016602"/>
            <a:ext cx="3026363" cy="856740"/>
            <a:chOff x="7405707" y="1050337"/>
            <a:chExt cx="4035147" cy="1142319"/>
          </a:xfrm>
        </p:grpSpPr>
        <p:sp>
          <p:nvSpPr>
            <p:cNvPr id="22" name="TextBox 21"/>
            <p:cNvSpPr txBox="1"/>
            <p:nvPr/>
          </p:nvSpPr>
          <p:spPr>
            <a:xfrm>
              <a:off x="7405707" y="1050337"/>
              <a:ext cx="3718512" cy="410369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r"/>
              <a:r>
                <a:rPr lang="en-US" b="1">
                  <a:latin typeface="+mj-lt"/>
                </a:rPr>
                <a:t>New Job Opportunities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511561" y="1330882"/>
              <a:ext cx="2929293" cy="861774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en-US" sz="1200">
                  <a:solidFill>
                    <a:srgbClr val="5F5F5F"/>
                  </a:solidFill>
                  <a:latin typeface="+mj-lt"/>
                </a:rPr>
                <a:t>Hydropon</a:t>
              </a:r>
              <a:r>
                <a:rPr lang="en-US" sz="1200" b="1">
                  <a:solidFill>
                    <a:srgbClr val="5F5F5F"/>
                  </a:solidFill>
                  <a:latin typeface="+mj-lt"/>
                </a:rPr>
                <a:t>i</a:t>
              </a:r>
              <a:r>
                <a:rPr lang="en-US" sz="1200">
                  <a:solidFill>
                    <a:srgbClr val="5F5F5F"/>
                  </a:solidFill>
                  <a:latin typeface="+mj-lt"/>
                </a:rPr>
                <a:t>c plant growth will be another job that Janus can provide to clients.</a:t>
              </a:r>
            </a:p>
          </p:txBody>
        </p:sp>
      </p:grpSp>
      <p:sp>
        <p:nvSpPr>
          <p:cNvPr id="24" name="Freeform 75"/>
          <p:cNvSpPr>
            <a:spLocks noChangeAspect="1" noEditPoints="1"/>
          </p:cNvSpPr>
          <p:nvPr/>
        </p:nvSpPr>
        <p:spPr bwMode="auto">
          <a:xfrm>
            <a:off x="80997" y="2760254"/>
            <a:ext cx="384957" cy="301752"/>
          </a:xfrm>
          <a:custGeom>
            <a:avLst/>
            <a:gdLst>
              <a:gd name="T0" fmla="*/ 334 w 347"/>
              <a:gd name="T1" fmla="*/ 245 h 272"/>
              <a:gd name="T2" fmla="*/ 334 w 347"/>
              <a:gd name="T3" fmla="*/ 40 h 272"/>
              <a:gd name="T4" fmla="*/ 341 w 347"/>
              <a:gd name="T5" fmla="*/ 40 h 272"/>
              <a:gd name="T6" fmla="*/ 341 w 347"/>
              <a:gd name="T7" fmla="*/ 28 h 272"/>
              <a:gd name="T8" fmla="*/ 276 w 347"/>
              <a:gd name="T9" fmla="*/ 28 h 272"/>
              <a:gd name="T10" fmla="*/ 276 w 347"/>
              <a:gd name="T11" fmla="*/ 0 h 272"/>
              <a:gd name="T12" fmla="*/ 74 w 347"/>
              <a:gd name="T13" fmla="*/ 0 h 272"/>
              <a:gd name="T14" fmla="*/ 74 w 347"/>
              <a:gd name="T15" fmla="*/ 28 h 272"/>
              <a:gd name="T16" fmla="*/ 7 w 347"/>
              <a:gd name="T17" fmla="*/ 28 h 272"/>
              <a:gd name="T18" fmla="*/ 7 w 347"/>
              <a:gd name="T19" fmla="*/ 40 h 272"/>
              <a:gd name="T20" fmla="*/ 13 w 347"/>
              <a:gd name="T21" fmla="*/ 40 h 272"/>
              <a:gd name="T22" fmla="*/ 13 w 347"/>
              <a:gd name="T23" fmla="*/ 245 h 272"/>
              <a:gd name="T24" fmla="*/ 0 w 347"/>
              <a:gd name="T25" fmla="*/ 245 h 272"/>
              <a:gd name="T26" fmla="*/ 0 w 347"/>
              <a:gd name="T27" fmla="*/ 272 h 272"/>
              <a:gd name="T28" fmla="*/ 347 w 347"/>
              <a:gd name="T29" fmla="*/ 272 h 272"/>
              <a:gd name="T30" fmla="*/ 347 w 347"/>
              <a:gd name="T31" fmla="*/ 245 h 272"/>
              <a:gd name="T32" fmla="*/ 334 w 347"/>
              <a:gd name="T33" fmla="*/ 245 h 272"/>
              <a:gd name="T34" fmla="*/ 129 w 347"/>
              <a:gd name="T35" fmla="*/ 232 h 272"/>
              <a:gd name="T36" fmla="*/ 36 w 347"/>
              <a:gd name="T37" fmla="*/ 232 h 272"/>
              <a:gd name="T38" fmla="*/ 36 w 347"/>
              <a:gd name="T39" fmla="*/ 190 h 272"/>
              <a:gd name="T40" fmla="*/ 129 w 347"/>
              <a:gd name="T41" fmla="*/ 190 h 272"/>
              <a:gd name="T42" fmla="*/ 129 w 347"/>
              <a:gd name="T43" fmla="*/ 232 h 272"/>
              <a:gd name="T44" fmla="*/ 129 w 347"/>
              <a:gd name="T45" fmla="*/ 165 h 272"/>
              <a:gd name="T46" fmla="*/ 36 w 347"/>
              <a:gd name="T47" fmla="*/ 165 h 272"/>
              <a:gd name="T48" fmla="*/ 36 w 347"/>
              <a:gd name="T49" fmla="*/ 123 h 272"/>
              <a:gd name="T50" fmla="*/ 129 w 347"/>
              <a:gd name="T51" fmla="*/ 123 h 272"/>
              <a:gd name="T52" fmla="*/ 129 w 347"/>
              <a:gd name="T53" fmla="*/ 165 h 272"/>
              <a:gd name="T54" fmla="*/ 129 w 347"/>
              <a:gd name="T55" fmla="*/ 99 h 272"/>
              <a:gd name="T56" fmla="*/ 36 w 347"/>
              <a:gd name="T57" fmla="*/ 99 h 272"/>
              <a:gd name="T58" fmla="*/ 36 w 347"/>
              <a:gd name="T59" fmla="*/ 55 h 272"/>
              <a:gd name="T60" fmla="*/ 129 w 347"/>
              <a:gd name="T61" fmla="*/ 55 h 272"/>
              <a:gd name="T62" fmla="*/ 129 w 347"/>
              <a:gd name="T63" fmla="*/ 99 h 272"/>
              <a:gd name="T64" fmla="*/ 196 w 347"/>
              <a:gd name="T65" fmla="*/ 245 h 272"/>
              <a:gd name="T66" fmla="*/ 154 w 347"/>
              <a:gd name="T67" fmla="*/ 245 h 272"/>
              <a:gd name="T68" fmla="*/ 154 w 347"/>
              <a:gd name="T69" fmla="*/ 190 h 272"/>
              <a:gd name="T70" fmla="*/ 196 w 347"/>
              <a:gd name="T71" fmla="*/ 190 h 272"/>
              <a:gd name="T72" fmla="*/ 196 w 347"/>
              <a:gd name="T73" fmla="*/ 245 h 272"/>
              <a:gd name="T74" fmla="*/ 196 w 347"/>
              <a:gd name="T75" fmla="*/ 165 h 272"/>
              <a:gd name="T76" fmla="*/ 154 w 347"/>
              <a:gd name="T77" fmla="*/ 165 h 272"/>
              <a:gd name="T78" fmla="*/ 154 w 347"/>
              <a:gd name="T79" fmla="*/ 123 h 272"/>
              <a:gd name="T80" fmla="*/ 196 w 347"/>
              <a:gd name="T81" fmla="*/ 123 h 272"/>
              <a:gd name="T82" fmla="*/ 196 w 347"/>
              <a:gd name="T83" fmla="*/ 165 h 272"/>
              <a:gd name="T84" fmla="*/ 196 w 347"/>
              <a:gd name="T85" fmla="*/ 99 h 272"/>
              <a:gd name="T86" fmla="*/ 154 w 347"/>
              <a:gd name="T87" fmla="*/ 99 h 272"/>
              <a:gd name="T88" fmla="*/ 154 w 347"/>
              <a:gd name="T89" fmla="*/ 55 h 272"/>
              <a:gd name="T90" fmla="*/ 196 w 347"/>
              <a:gd name="T91" fmla="*/ 55 h 272"/>
              <a:gd name="T92" fmla="*/ 196 w 347"/>
              <a:gd name="T93" fmla="*/ 99 h 272"/>
              <a:gd name="T94" fmla="*/ 313 w 347"/>
              <a:gd name="T95" fmla="*/ 232 h 272"/>
              <a:gd name="T96" fmla="*/ 219 w 347"/>
              <a:gd name="T97" fmla="*/ 232 h 272"/>
              <a:gd name="T98" fmla="*/ 219 w 347"/>
              <a:gd name="T99" fmla="*/ 190 h 272"/>
              <a:gd name="T100" fmla="*/ 313 w 347"/>
              <a:gd name="T101" fmla="*/ 190 h 272"/>
              <a:gd name="T102" fmla="*/ 313 w 347"/>
              <a:gd name="T103" fmla="*/ 232 h 272"/>
              <a:gd name="T104" fmla="*/ 313 w 347"/>
              <a:gd name="T105" fmla="*/ 165 h 272"/>
              <a:gd name="T106" fmla="*/ 219 w 347"/>
              <a:gd name="T107" fmla="*/ 165 h 272"/>
              <a:gd name="T108" fmla="*/ 219 w 347"/>
              <a:gd name="T109" fmla="*/ 123 h 272"/>
              <a:gd name="T110" fmla="*/ 313 w 347"/>
              <a:gd name="T111" fmla="*/ 123 h 272"/>
              <a:gd name="T112" fmla="*/ 313 w 347"/>
              <a:gd name="T113" fmla="*/ 165 h 272"/>
              <a:gd name="T114" fmla="*/ 313 w 347"/>
              <a:gd name="T115" fmla="*/ 99 h 272"/>
              <a:gd name="T116" fmla="*/ 219 w 347"/>
              <a:gd name="T117" fmla="*/ 99 h 272"/>
              <a:gd name="T118" fmla="*/ 219 w 347"/>
              <a:gd name="T119" fmla="*/ 55 h 272"/>
              <a:gd name="T120" fmla="*/ 313 w 347"/>
              <a:gd name="T121" fmla="*/ 55 h 272"/>
              <a:gd name="T122" fmla="*/ 313 w 347"/>
              <a:gd name="T123" fmla="*/ 99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47" h="272">
                <a:moveTo>
                  <a:pt x="334" y="245"/>
                </a:moveTo>
                <a:lnTo>
                  <a:pt x="334" y="40"/>
                </a:lnTo>
                <a:lnTo>
                  <a:pt x="341" y="40"/>
                </a:lnTo>
                <a:lnTo>
                  <a:pt x="341" y="28"/>
                </a:lnTo>
                <a:lnTo>
                  <a:pt x="276" y="28"/>
                </a:lnTo>
                <a:lnTo>
                  <a:pt x="276" y="0"/>
                </a:lnTo>
                <a:lnTo>
                  <a:pt x="74" y="0"/>
                </a:lnTo>
                <a:lnTo>
                  <a:pt x="74" y="28"/>
                </a:lnTo>
                <a:lnTo>
                  <a:pt x="7" y="28"/>
                </a:lnTo>
                <a:lnTo>
                  <a:pt x="7" y="40"/>
                </a:lnTo>
                <a:lnTo>
                  <a:pt x="13" y="40"/>
                </a:lnTo>
                <a:lnTo>
                  <a:pt x="13" y="245"/>
                </a:lnTo>
                <a:lnTo>
                  <a:pt x="0" y="245"/>
                </a:lnTo>
                <a:lnTo>
                  <a:pt x="0" y="272"/>
                </a:lnTo>
                <a:lnTo>
                  <a:pt x="347" y="272"/>
                </a:lnTo>
                <a:lnTo>
                  <a:pt x="347" y="245"/>
                </a:lnTo>
                <a:lnTo>
                  <a:pt x="334" y="245"/>
                </a:lnTo>
                <a:close/>
                <a:moveTo>
                  <a:pt x="129" y="232"/>
                </a:moveTo>
                <a:lnTo>
                  <a:pt x="36" y="232"/>
                </a:lnTo>
                <a:lnTo>
                  <a:pt x="36" y="190"/>
                </a:lnTo>
                <a:lnTo>
                  <a:pt x="129" y="190"/>
                </a:lnTo>
                <a:lnTo>
                  <a:pt x="129" y="232"/>
                </a:lnTo>
                <a:close/>
                <a:moveTo>
                  <a:pt x="129" y="165"/>
                </a:moveTo>
                <a:lnTo>
                  <a:pt x="36" y="165"/>
                </a:lnTo>
                <a:lnTo>
                  <a:pt x="36" y="123"/>
                </a:lnTo>
                <a:lnTo>
                  <a:pt x="129" y="123"/>
                </a:lnTo>
                <a:lnTo>
                  <a:pt x="129" y="165"/>
                </a:lnTo>
                <a:close/>
                <a:moveTo>
                  <a:pt x="129" y="99"/>
                </a:moveTo>
                <a:lnTo>
                  <a:pt x="36" y="99"/>
                </a:lnTo>
                <a:lnTo>
                  <a:pt x="36" y="55"/>
                </a:lnTo>
                <a:lnTo>
                  <a:pt x="129" y="55"/>
                </a:lnTo>
                <a:lnTo>
                  <a:pt x="129" y="99"/>
                </a:lnTo>
                <a:close/>
                <a:moveTo>
                  <a:pt x="196" y="245"/>
                </a:moveTo>
                <a:lnTo>
                  <a:pt x="154" y="245"/>
                </a:lnTo>
                <a:lnTo>
                  <a:pt x="154" y="190"/>
                </a:lnTo>
                <a:lnTo>
                  <a:pt x="196" y="190"/>
                </a:lnTo>
                <a:lnTo>
                  <a:pt x="196" y="245"/>
                </a:lnTo>
                <a:close/>
                <a:moveTo>
                  <a:pt x="196" y="165"/>
                </a:moveTo>
                <a:lnTo>
                  <a:pt x="154" y="165"/>
                </a:lnTo>
                <a:lnTo>
                  <a:pt x="154" y="123"/>
                </a:lnTo>
                <a:lnTo>
                  <a:pt x="196" y="123"/>
                </a:lnTo>
                <a:lnTo>
                  <a:pt x="196" y="165"/>
                </a:lnTo>
                <a:close/>
                <a:moveTo>
                  <a:pt x="196" y="99"/>
                </a:moveTo>
                <a:lnTo>
                  <a:pt x="154" y="99"/>
                </a:lnTo>
                <a:lnTo>
                  <a:pt x="154" y="55"/>
                </a:lnTo>
                <a:lnTo>
                  <a:pt x="196" y="55"/>
                </a:lnTo>
                <a:lnTo>
                  <a:pt x="196" y="99"/>
                </a:lnTo>
                <a:close/>
                <a:moveTo>
                  <a:pt x="313" y="232"/>
                </a:moveTo>
                <a:lnTo>
                  <a:pt x="219" y="232"/>
                </a:lnTo>
                <a:lnTo>
                  <a:pt x="219" y="190"/>
                </a:lnTo>
                <a:lnTo>
                  <a:pt x="313" y="190"/>
                </a:lnTo>
                <a:lnTo>
                  <a:pt x="313" y="232"/>
                </a:lnTo>
                <a:close/>
                <a:moveTo>
                  <a:pt x="313" y="165"/>
                </a:moveTo>
                <a:lnTo>
                  <a:pt x="219" y="165"/>
                </a:lnTo>
                <a:lnTo>
                  <a:pt x="219" y="123"/>
                </a:lnTo>
                <a:lnTo>
                  <a:pt x="313" y="123"/>
                </a:lnTo>
                <a:lnTo>
                  <a:pt x="313" y="165"/>
                </a:lnTo>
                <a:close/>
                <a:moveTo>
                  <a:pt x="313" y="99"/>
                </a:moveTo>
                <a:lnTo>
                  <a:pt x="219" y="99"/>
                </a:lnTo>
                <a:lnTo>
                  <a:pt x="219" y="55"/>
                </a:lnTo>
                <a:lnTo>
                  <a:pt x="313" y="55"/>
                </a:lnTo>
                <a:lnTo>
                  <a:pt x="313" y="9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050">
              <a:solidFill>
                <a:prstClr val="white"/>
              </a:solidFill>
              <a:latin typeface="+mj-lt"/>
            </a:endParaRPr>
          </a:p>
        </p:txBody>
      </p:sp>
      <p:sp>
        <p:nvSpPr>
          <p:cNvPr id="25" name="Freeform 75"/>
          <p:cNvSpPr>
            <a:spLocks noChangeAspect="1" noEditPoints="1"/>
          </p:cNvSpPr>
          <p:nvPr/>
        </p:nvSpPr>
        <p:spPr bwMode="auto">
          <a:xfrm>
            <a:off x="3414239" y="3116634"/>
            <a:ext cx="359337" cy="281670"/>
          </a:xfrm>
          <a:custGeom>
            <a:avLst/>
            <a:gdLst>
              <a:gd name="T0" fmla="*/ 334 w 347"/>
              <a:gd name="T1" fmla="*/ 245 h 272"/>
              <a:gd name="T2" fmla="*/ 334 w 347"/>
              <a:gd name="T3" fmla="*/ 40 h 272"/>
              <a:gd name="T4" fmla="*/ 341 w 347"/>
              <a:gd name="T5" fmla="*/ 40 h 272"/>
              <a:gd name="T6" fmla="*/ 341 w 347"/>
              <a:gd name="T7" fmla="*/ 28 h 272"/>
              <a:gd name="T8" fmla="*/ 276 w 347"/>
              <a:gd name="T9" fmla="*/ 28 h 272"/>
              <a:gd name="T10" fmla="*/ 276 w 347"/>
              <a:gd name="T11" fmla="*/ 0 h 272"/>
              <a:gd name="T12" fmla="*/ 74 w 347"/>
              <a:gd name="T13" fmla="*/ 0 h 272"/>
              <a:gd name="T14" fmla="*/ 74 w 347"/>
              <a:gd name="T15" fmla="*/ 28 h 272"/>
              <a:gd name="T16" fmla="*/ 7 w 347"/>
              <a:gd name="T17" fmla="*/ 28 h 272"/>
              <a:gd name="T18" fmla="*/ 7 w 347"/>
              <a:gd name="T19" fmla="*/ 40 h 272"/>
              <a:gd name="T20" fmla="*/ 13 w 347"/>
              <a:gd name="T21" fmla="*/ 40 h 272"/>
              <a:gd name="T22" fmla="*/ 13 w 347"/>
              <a:gd name="T23" fmla="*/ 245 h 272"/>
              <a:gd name="T24" fmla="*/ 0 w 347"/>
              <a:gd name="T25" fmla="*/ 245 h 272"/>
              <a:gd name="T26" fmla="*/ 0 w 347"/>
              <a:gd name="T27" fmla="*/ 272 h 272"/>
              <a:gd name="T28" fmla="*/ 347 w 347"/>
              <a:gd name="T29" fmla="*/ 272 h 272"/>
              <a:gd name="T30" fmla="*/ 347 w 347"/>
              <a:gd name="T31" fmla="*/ 245 h 272"/>
              <a:gd name="T32" fmla="*/ 334 w 347"/>
              <a:gd name="T33" fmla="*/ 245 h 272"/>
              <a:gd name="T34" fmla="*/ 129 w 347"/>
              <a:gd name="T35" fmla="*/ 232 h 272"/>
              <a:gd name="T36" fmla="*/ 36 w 347"/>
              <a:gd name="T37" fmla="*/ 232 h 272"/>
              <a:gd name="T38" fmla="*/ 36 w 347"/>
              <a:gd name="T39" fmla="*/ 190 h 272"/>
              <a:gd name="T40" fmla="*/ 129 w 347"/>
              <a:gd name="T41" fmla="*/ 190 h 272"/>
              <a:gd name="T42" fmla="*/ 129 w 347"/>
              <a:gd name="T43" fmla="*/ 232 h 272"/>
              <a:gd name="T44" fmla="*/ 129 w 347"/>
              <a:gd name="T45" fmla="*/ 165 h 272"/>
              <a:gd name="T46" fmla="*/ 36 w 347"/>
              <a:gd name="T47" fmla="*/ 165 h 272"/>
              <a:gd name="T48" fmla="*/ 36 w 347"/>
              <a:gd name="T49" fmla="*/ 123 h 272"/>
              <a:gd name="T50" fmla="*/ 129 w 347"/>
              <a:gd name="T51" fmla="*/ 123 h 272"/>
              <a:gd name="T52" fmla="*/ 129 w 347"/>
              <a:gd name="T53" fmla="*/ 165 h 272"/>
              <a:gd name="T54" fmla="*/ 129 w 347"/>
              <a:gd name="T55" fmla="*/ 99 h 272"/>
              <a:gd name="T56" fmla="*/ 36 w 347"/>
              <a:gd name="T57" fmla="*/ 99 h 272"/>
              <a:gd name="T58" fmla="*/ 36 w 347"/>
              <a:gd name="T59" fmla="*/ 55 h 272"/>
              <a:gd name="T60" fmla="*/ 129 w 347"/>
              <a:gd name="T61" fmla="*/ 55 h 272"/>
              <a:gd name="T62" fmla="*/ 129 w 347"/>
              <a:gd name="T63" fmla="*/ 99 h 272"/>
              <a:gd name="T64" fmla="*/ 196 w 347"/>
              <a:gd name="T65" fmla="*/ 245 h 272"/>
              <a:gd name="T66" fmla="*/ 154 w 347"/>
              <a:gd name="T67" fmla="*/ 245 h 272"/>
              <a:gd name="T68" fmla="*/ 154 w 347"/>
              <a:gd name="T69" fmla="*/ 190 h 272"/>
              <a:gd name="T70" fmla="*/ 196 w 347"/>
              <a:gd name="T71" fmla="*/ 190 h 272"/>
              <a:gd name="T72" fmla="*/ 196 w 347"/>
              <a:gd name="T73" fmla="*/ 245 h 272"/>
              <a:gd name="T74" fmla="*/ 196 w 347"/>
              <a:gd name="T75" fmla="*/ 165 h 272"/>
              <a:gd name="T76" fmla="*/ 154 w 347"/>
              <a:gd name="T77" fmla="*/ 165 h 272"/>
              <a:gd name="T78" fmla="*/ 154 w 347"/>
              <a:gd name="T79" fmla="*/ 123 h 272"/>
              <a:gd name="T80" fmla="*/ 196 w 347"/>
              <a:gd name="T81" fmla="*/ 123 h 272"/>
              <a:gd name="T82" fmla="*/ 196 w 347"/>
              <a:gd name="T83" fmla="*/ 165 h 272"/>
              <a:gd name="T84" fmla="*/ 196 w 347"/>
              <a:gd name="T85" fmla="*/ 99 h 272"/>
              <a:gd name="T86" fmla="*/ 154 w 347"/>
              <a:gd name="T87" fmla="*/ 99 h 272"/>
              <a:gd name="T88" fmla="*/ 154 w 347"/>
              <a:gd name="T89" fmla="*/ 55 h 272"/>
              <a:gd name="T90" fmla="*/ 196 w 347"/>
              <a:gd name="T91" fmla="*/ 55 h 272"/>
              <a:gd name="T92" fmla="*/ 196 w 347"/>
              <a:gd name="T93" fmla="*/ 99 h 272"/>
              <a:gd name="T94" fmla="*/ 313 w 347"/>
              <a:gd name="T95" fmla="*/ 232 h 272"/>
              <a:gd name="T96" fmla="*/ 219 w 347"/>
              <a:gd name="T97" fmla="*/ 232 h 272"/>
              <a:gd name="T98" fmla="*/ 219 w 347"/>
              <a:gd name="T99" fmla="*/ 190 h 272"/>
              <a:gd name="T100" fmla="*/ 313 w 347"/>
              <a:gd name="T101" fmla="*/ 190 h 272"/>
              <a:gd name="T102" fmla="*/ 313 w 347"/>
              <a:gd name="T103" fmla="*/ 232 h 272"/>
              <a:gd name="T104" fmla="*/ 313 w 347"/>
              <a:gd name="T105" fmla="*/ 165 h 272"/>
              <a:gd name="T106" fmla="*/ 219 w 347"/>
              <a:gd name="T107" fmla="*/ 165 h 272"/>
              <a:gd name="T108" fmla="*/ 219 w 347"/>
              <a:gd name="T109" fmla="*/ 123 h 272"/>
              <a:gd name="T110" fmla="*/ 313 w 347"/>
              <a:gd name="T111" fmla="*/ 123 h 272"/>
              <a:gd name="T112" fmla="*/ 313 w 347"/>
              <a:gd name="T113" fmla="*/ 165 h 272"/>
              <a:gd name="T114" fmla="*/ 313 w 347"/>
              <a:gd name="T115" fmla="*/ 99 h 272"/>
              <a:gd name="T116" fmla="*/ 219 w 347"/>
              <a:gd name="T117" fmla="*/ 99 h 272"/>
              <a:gd name="T118" fmla="*/ 219 w 347"/>
              <a:gd name="T119" fmla="*/ 55 h 272"/>
              <a:gd name="T120" fmla="*/ 313 w 347"/>
              <a:gd name="T121" fmla="*/ 55 h 272"/>
              <a:gd name="T122" fmla="*/ 313 w 347"/>
              <a:gd name="T123" fmla="*/ 99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47" h="272">
                <a:moveTo>
                  <a:pt x="334" y="245"/>
                </a:moveTo>
                <a:lnTo>
                  <a:pt x="334" y="40"/>
                </a:lnTo>
                <a:lnTo>
                  <a:pt x="341" y="40"/>
                </a:lnTo>
                <a:lnTo>
                  <a:pt x="341" y="28"/>
                </a:lnTo>
                <a:lnTo>
                  <a:pt x="276" y="28"/>
                </a:lnTo>
                <a:lnTo>
                  <a:pt x="276" y="0"/>
                </a:lnTo>
                <a:lnTo>
                  <a:pt x="74" y="0"/>
                </a:lnTo>
                <a:lnTo>
                  <a:pt x="74" y="28"/>
                </a:lnTo>
                <a:lnTo>
                  <a:pt x="7" y="28"/>
                </a:lnTo>
                <a:lnTo>
                  <a:pt x="7" y="40"/>
                </a:lnTo>
                <a:lnTo>
                  <a:pt x="13" y="40"/>
                </a:lnTo>
                <a:lnTo>
                  <a:pt x="13" y="245"/>
                </a:lnTo>
                <a:lnTo>
                  <a:pt x="0" y="245"/>
                </a:lnTo>
                <a:lnTo>
                  <a:pt x="0" y="272"/>
                </a:lnTo>
                <a:lnTo>
                  <a:pt x="347" y="272"/>
                </a:lnTo>
                <a:lnTo>
                  <a:pt x="347" y="245"/>
                </a:lnTo>
                <a:lnTo>
                  <a:pt x="334" y="245"/>
                </a:lnTo>
                <a:close/>
                <a:moveTo>
                  <a:pt x="129" y="232"/>
                </a:moveTo>
                <a:lnTo>
                  <a:pt x="36" y="232"/>
                </a:lnTo>
                <a:lnTo>
                  <a:pt x="36" y="190"/>
                </a:lnTo>
                <a:lnTo>
                  <a:pt x="129" y="190"/>
                </a:lnTo>
                <a:lnTo>
                  <a:pt x="129" y="232"/>
                </a:lnTo>
                <a:close/>
                <a:moveTo>
                  <a:pt x="129" y="165"/>
                </a:moveTo>
                <a:lnTo>
                  <a:pt x="36" y="165"/>
                </a:lnTo>
                <a:lnTo>
                  <a:pt x="36" y="123"/>
                </a:lnTo>
                <a:lnTo>
                  <a:pt x="129" y="123"/>
                </a:lnTo>
                <a:lnTo>
                  <a:pt x="129" y="165"/>
                </a:lnTo>
                <a:close/>
                <a:moveTo>
                  <a:pt x="129" y="99"/>
                </a:moveTo>
                <a:lnTo>
                  <a:pt x="36" y="99"/>
                </a:lnTo>
                <a:lnTo>
                  <a:pt x="36" y="55"/>
                </a:lnTo>
                <a:lnTo>
                  <a:pt x="129" y="55"/>
                </a:lnTo>
                <a:lnTo>
                  <a:pt x="129" y="99"/>
                </a:lnTo>
                <a:close/>
                <a:moveTo>
                  <a:pt x="196" y="245"/>
                </a:moveTo>
                <a:lnTo>
                  <a:pt x="154" y="245"/>
                </a:lnTo>
                <a:lnTo>
                  <a:pt x="154" y="190"/>
                </a:lnTo>
                <a:lnTo>
                  <a:pt x="196" y="190"/>
                </a:lnTo>
                <a:lnTo>
                  <a:pt x="196" y="245"/>
                </a:lnTo>
                <a:close/>
                <a:moveTo>
                  <a:pt x="196" y="165"/>
                </a:moveTo>
                <a:lnTo>
                  <a:pt x="154" y="165"/>
                </a:lnTo>
                <a:lnTo>
                  <a:pt x="154" y="123"/>
                </a:lnTo>
                <a:lnTo>
                  <a:pt x="196" y="123"/>
                </a:lnTo>
                <a:lnTo>
                  <a:pt x="196" y="165"/>
                </a:lnTo>
                <a:close/>
                <a:moveTo>
                  <a:pt x="196" y="99"/>
                </a:moveTo>
                <a:lnTo>
                  <a:pt x="154" y="99"/>
                </a:lnTo>
                <a:lnTo>
                  <a:pt x="154" y="55"/>
                </a:lnTo>
                <a:lnTo>
                  <a:pt x="196" y="55"/>
                </a:lnTo>
                <a:lnTo>
                  <a:pt x="196" y="99"/>
                </a:lnTo>
                <a:close/>
                <a:moveTo>
                  <a:pt x="313" y="232"/>
                </a:moveTo>
                <a:lnTo>
                  <a:pt x="219" y="232"/>
                </a:lnTo>
                <a:lnTo>
                  <a:pt x="219" y="190"/>
                </a:lnTo>
                <a:lnTo>
                  <a:pt x="313" y="190"/>
                </a:lnTo>
                <a:lnTo>
                  <a:pt x="313" y="232"/>
                </a:lnTo>
                <a:close/>
                <a:moveTo>
                  <a:pt x="313" y="165"/>
                </a:moveTo>
                <a:lnTo>
                  <a:pt x="219" y="165"/>
                </a:lnTo>
                <a:lnTo>
                  <a:pt x="219" y="123"/>
                </a:lnTo>
                <a:lnTo>
                  <a:pt x="313" y="123"/>
                </a:lnTo>
                <a:lnTo>
                  <a:pt x="313" y="165"/>
                </a:lnTo>
                <a:close/>
                <a:moveTo>
                  <a:pt x="313" y="99"/>
                </a:moveTo>
                <a:lnTo>
                  <a:pt x="219" y="99"/>
                </a:lnTo>
                <a:lnTo>
                  <a:pt x="219" y="55"/>
                </a:lnTo>
                <a:lnTo>
                  <a:pt x="313" y="55"/>
                </a:lnTo>
                <a:lnTo>
                  <a:pt x="313" y="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050">
              <a:solidFill>
                <a:prstClr val="white"/>
              </a:solidFill>
              <a:latin typeface="+mj-lt"/>
            </a:endParaRPr>
          </a:p>
        </p:txBody>
      </p:sp>
      <p:sp>
        <p:nvSpPr>
          <p:cNvPr id="26" name="Freeform 29"/>
          <p:cNvSpPr>
            <a:spLocks noChangeAspect="1" noEditPoints="1"/>
          </p:cNvSpPr>
          <p:nvPr/>
        </p:nvSpPr>
        <p:spPr bwMode="auto">
          <a:xfrm>
            <a:off x="345442" y="4031610"/>
            <a:ext cx="330644" cy="301752"/>
          </a:xfrm>
          <a:custGeom>
            <a:avLst/>
            <a:gdLst>
              <a:gd name="T0" fmla="*/ 91 w 147"/>
              <a:gd name="T1" fmla="*/ 100 h 133"/>
              <a:gd name="T2" fmla="*/ 67 w 147"/>
              <a:gd name="T3" fmla="*/ 75 h 133"/>
              <a:gd name="T4" fmla="*/ 75 w 147"/>
              <a:gd name="T5" fmla="*/ 57 h 133"/>
              <a:gd name="T6" fmla="*/ 82 w 147"/>
              <a:gd name="T7" fmla="*/ 45 h 133"/>
              <a:gd name="T8" fmla="*/ 79 w 147"/>
              <a:gd name="T9" fmla="*/ 39 h 133"/>
              <a:gd name="T10" fmla="*/ 81 w 147"/>
              <a:gd name="T11" fmla="*/ 26 h 133"/>
              <a:gd name="T12" fmla="*/ 52 w 147"/>
              <a:gd name="T13" fmla="*/ 0 h 133"/>
              <a:gd name="T14" fmla="*/ 22 w 147"/>
              <a:gd name="T15" fmla="*/ 26 h 133"/>
              <a:gd name="T16" fmla="*/ 24 w 147"/>
              <a:gd name="T17" fmla="*/ 39 h 133"/>
              <a:gd name="T18" fmla="*/ 21 w 147"/>
              <a:gd name="T19" fmla="*/ 45 h 133"/>
              <a:gd name="T20" fmla="*/ 28 w 147"/>
              <a:gd name="T21" fmla="*/ 57 h 133"/>
              <a:gd name="T22" fmla="*/ 36 w 147"/>
              <a:gd name="T23" fmla="*/ 75 h 133"/>
              <a:gd name="T24" fmla="*/ 12 w 147"/>
              <a:gd name="T25" fmla="*/ 100 h 133"/>
              <a:gd name="T26" fmla="*/ 0 w 147"/>
              <a:gd name="T27" fmla="*/ 103 h 133"/>
              <a:gd name="T28" fmla="*/ 0 w 147"/>
              <a:gd name="T29" fmla="*/ 133 h 133"/>
              <a:gd name="T30" fmla="*/ 118 w 147"/>
              <a:gd name="T31" fmla="*/ 133 h 133"/>
              <a:gd name="T32" fmla="*/ 118 w 147"/>
              <a:gd name="T33" fmla="*/ 118 h 133"/>
              <a:gd name="T34" fmla="*/ 91 w 147"/>
              <a:gd name="T35" fmla="*/ 100 h 133"/>
              <a:gd name="T36" fmla="*/ 125 w 147"/>
              <a:gd name="T37" fmla="*/ 59 h 133"/>
              <a:gd name="T38" fmla="*/ 125 w 147"/>
              <a:gd name="T39" fmla="*/ 37 h 133"/>
              <a:gd name="T40" fmla="*/ 111 w 147"/>
              <a:gd name="T41" fmla="*/ 37 h 133"/>
              <a:gd name="T42" fmla="*/ 111 w 147"/>
              <a:gd name="T43" fmla="*/ 59 h 133"/>
              <a:gd name="T44" fmla="*/ 88 w 147"/>
              <a:gd name="T45" fmla="*/ 59 h 133"/>
              <a:gd name="T46" fmla="*/ 88 w 147"/>
              <a:gd name="T47" fmla="*/ 74 h 133"/>
              <a:gd name="T48" fmla="*/ 111 w 147"/>
              <a:gd name="T49" fmla="*/ 74 h 133"/>
              <a:gd name="T50" fmla="*/ 111 w 147"/>
              <a:gd name="T51" fmla="*/ 96 h 133"/>
              <a:gd name="T52" fmla="*/ 125 w 147"/>
              <a:gd name="T53" fmla="*/ 96 h 133"/>
              <a:gd name="T54" fmla="*/ 125 w 147"/>
              <a:gd name="T55" fmla="*/ 74 h 133"/>
              <a:gd name="T56" fmla="*/ 147 w 147"/>
              <a:gd name="T57" fmla="*/ 74 h 133"/>
              <a:gd name="T58" fmla="*/ 147 w 147"/>
              <a:gd name="T59" fmla="*/ 59 h 133"/>
              <a:gd name="T60" fmla="*/ 125 w 147"/>
              <a:gd name="T61" fmla="*/ 59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47" h="133">
                <a:moveTo>
                  <a:pt x="91" y="100"/>
                </a:moveTo>
                <a:cubicBezTo>
                  <a:pt x="73" y="93"/>
                  <a:pt x="67" y="87"/>
                  <a:pt x="67" y="75"/>
                </a:cubicBezTo>
                <a:cubicBezTo>
                  <a:pt x="67" y="68"/>
                  <a:pt x="73" y="70"/>
                  <a:pt x="75" y="57"/>
                </a:cubicBezTo>
                <a:cubicBezTo>
                  <a:pt x="76" y="52"/>
                  <a:pt x="81" y="57"/>
                  <a:pt x="82" y="45"/>
                </a:cubicBezTo>
                <a:cubicBezTo>
                  <a:pt x="82" y="40"/>
                  <a:pt x="79" y="39"/>
                  <a:pt x="79" y="39"/>
                </a:cubicBezTo>
                <a:cubicBezTo>
                  <a:pt x="79" y="39"/>
                  <a:pt x="81" y="31"/>
                  <a:pt x="81" y="26"/>
                </a:cubicBezTo>
                <a:cubicBezTo>
                  <a:pt x="82" y="19"/>
                  <a:pt x="77" y="0"/>
                  <a:pt x="52" y="0"/>
                </a:cubicBezTo>
                <a:cubicBezTo>
                  <a:pt x="26" y="0"/>
                  <a:pt x="21" y="19"/>
                  <a:pt x="22" y="26"/>
                </a:cubicBezTo>
                <a:cubicBezTo>
                  <a:pt x="23" y="31"/>
                  <a:pt x="24" y="39"/>
                  <a:pt x="24" y="39"/>
                </a:cubicBezTo>
                <a:cubicBezTo>
                  <a:pt x="24" y="39"/>
                  <a:pt x="21" y="40"/>
                  <a:pt x="21" y="45"/>
                </a:cubicBezTo>
                <a:cubicBezTo>
                  <a:pt x="22" y="57"/>
                  <a:pt x="27" y="52"/>
                  <a:pt x="28" y="57"/>
                </a:cubicBezTo>
                <a:cubicBezTo>
                  <a:pt x="31" y="70"/>
                  <a:pt x="36" y="68"/>
                  <a:pt x="36" y="75"/>
                </a:cubicBezTo>
                <a:cubicBezTo>
                  <a:pt x="36" y="87"/>
                  <a:pt x="30" y="93"/>
                  <a:pt x="12" y="100"/>
                </a:cubicBezTo>
                <a:cubicBezTo>
                  <a:pt x="10" y="100"/>
                  <a:pt x="4" y="102"/>
                  <a:pt x="0" y="103"/>
                </a:cubicBezTo>
                <a:cubicBezTo>
                  <a:pt x="0" y="133"/>
                  <a:pt x="0" y="133"/>
                  <a:pt x="0" y="133"/>
                </a:cubicBezTo>
                <a:cubicBezTo>
                  <a:pt x="118" y="133"/>
                  <a:pt x="118" y="133"/>
                  <a:pt x="118" y="133"/>
                </a:cubicBezTo>
                <a:cubicBezTo>
                  <a:pt x="118" y="133"/>
                  <a:pt x="118" y="122"/>
                  <a:pt x="118" y="118"/>
                </a:cubicBezTo>
                <a:cubicBezTo>
                  <a:pt x="118" y="113"/>
                  <a:pt x="110" y="106"/>
                  <a:pt x="91" y="100"/>
                </a:cubicBezTo>
                <a:close/>
                <a:moveTo>
                  <a:pt x="125" y="59"/>
                </a:moveTo>
                <a:cubicBezTo>
                  <a:pt x="125" y="37"/>
                  <a:pt x="125" y="37"/>
                  <a:pt x="125" y="37"/>
                </a:cubicBezTo>
                <a:cubicBezTo>
                  <a:pt x="111" y="37"/>
                  <a:pt x="111" y="37"/>
                  <a:pt x="111" y="37"/>
                </a:cubicBezTo>
                <a:cubicBezTo>
                  <a:pt x="111" y="59"/>
                  <a:pt x="111" y="59"/>
                  <a:pt x="111" y="59"/>
                </a:cubicBezTo>
                <a:cubicBezTo>
                  <a:pt x="88" y="59"/>
                  <a:pt x="88" y="59"/>
                  <a:pt x="88" y="59"/>
                </a:cubicBezTo>
                <a:cubicBezTo>
                  <a:pt x="88" y="74"/>
                  <a:pt x="88" y="74"/>
                  <a:pt x="88" y="74"/>
                </a:cubicBezTo>
                <a:cubicBezTo>
                  <a:pt x="111" y="74"/>
                  <a:pt x="111" y="74"/>
                  <a:pt x="111" y="74"/>
                </a:cubicBezTo>
                <a:cubicBezTo>
                  <a:pt x="111" y="96"/>
                  <a:pt x="111" y="96"/>
                  <a:pt x="111" y="96"/>
                </a:cubicBezTo>
                <a:cubicBezTo>
                  <a:pt x="125" y="96"/>
                  <a:pt x="125" y="96"/>
                  <a:pt x="125" y="96"/>
                </a:cubicBezTo>
                <a:cubicBezTo>
                  <a:pt x="125" y="74"/>
                  <a:pt x="125" y="74"/>
                  <a:pt x="125" y="74"/>
                </a:cubicBezTo>
                <a:cubicBezTo>
                  <a:pt x="147" y="74"/>
                  <a:pt x="147" y="74"/>
                  <a:pt x="147" y="74"/>
                </a:cubicBezTo>
                <a:cubicBezTo>
                  <a:pt x="147" y="59"/>
                  <a:pt x="147" y="59"/>
                  <a:pt x="147" y="59"/>
                </a:cubicBezTo>
                <a:lnTo>
                  <a:pt x="125" y="59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050">
              <a:solidFill>
                <a:prstClr val="white"/>
              </a:solidFill>
              <a:latin typeface="+mj-lt"/>
            </a:endParaRPr>
          </a:p>
        </p:txBody>
      </p:sp>
      <p:sp>
        <p:nvSpPr>
          <p:cNvPr id="27" name="Freeform 29"/>
          <p:cNvSpPr>
            <a:spLocks noChangeAspect="1" noEditPoints="1"/>
          </p:cNvSpPr>
          <p:nvPr/>
        </p:nvSpPr>
        <p:spPr bwMode="auto">
          <a:xfrm>
            <a:off x="3765532" y="4101840"/>
            <a:ext cx="483591" cy="441334"/>
          </a:xfrm>
          <a:custGeom>
            <a:avLst/>
            <a:gdLst>
              <a:gd name="T0" fmla="*/ 91 w 147"/>
              <a:gd name="T1" fmla="*/ 100 h 133"/>
              <a:gd name="T2" fmla="*/ 67 w 147"/>
              <a:gd name="T3" fmla="*/ 75 h 133"/>
              <a:gd name="T4" fmla="*/ 75 w 147"/>
              <a:gd name="T5" fmla="*/ 57 h 133"/>
              <a:gd name="T6" fmla="*/ 82 w 147"/>
              <a:gd name="T7" fmla="*/ 45 h 133"/>
              <a:gd name="T8" fmla="*/ 79 w 147"/>
              <a:gd name="T9" fmla="*/ 39 h 133"/>
              <a:gd name="T10" fmla="*/ 81 w 147"/>
              <a:gd name="T11" fmla="*/ 26 h 133"/>
              <a:gd name="T12" fmla="*/ 52 w 147"/>
              <a:gd name="T13" fmla="*/ 0 h 133"/>
              <a:gd name="T14" fmla="*/ 22 w 147"/>
              <a:gd name="T15" fmla="*/ 26 h 133"/>
              <a:gd name="T16" fmla="*/ 24 w 147"/>
              <a:gd name="T17" fmla="*/ 39 h 133"/>
              <a:gd name="T18" fmla="*/ 21 w 147"/>
              <a:gd name="T19" fmla="*/ 45 h 133"/>
              <a:gd name="T20" fmla="*/ 28 w 147"/>
              <a:gd name="T21" fmla="*/ 57 h 133"/>
              <a:gd name="T22" fmla="*/ 36 w 147"/>
              <a:gd name="T23" fmla="*/ 75 h 133"/>
              <a:gd name="T24" fmla="*/ 12 w 147"/>
              <a:gd name="T25" fmla="*/ 100 h 133"/>
              <a:gd name="T26" fmla="*/ 0 w 147"/>
              <a:gd name="T27" fmla="*/ 103 h 133"/>
              <a:gd name="T28" fmla="*/ 0 w 147"/>
              <a:gd name="T29" fmla="*/ 133 h 133"/>
              <a:gd name="T30" fmla="*/ 118 w 147"/>
              <a:gd name="T31" fmla="*/ 133 h 133"/>
              <a:gd name="T32" fmla="*/ 118 w 147"/>
              <a:gd name="T33" fmla="*/ 118 h 133"/>
              <a:gd name="T34" fmla="*/ 91 w 147"/>
              <a:gd name="T35" fmla="*/ 100 h 133"/>
              <a:gd name="T36" fmla="*/ 125 w 147"/>
              <a:gd name="T37" fmla="*/ 59 h 133"/>
              <a:gd name="T38" fmla="*/ 125 w 147"/>
              <a:gd name="T39" fmla="*/ 37 h 133"/>
              <a:gd name="T40" fmla="*/ 111 w 147"/>
              <a:gd name="T41" fmla="*/ 37 h 133"/>
              <a:gd name="T42" fmla="*/ 111 w 147"/>
              <a:gd name="T43" fmla="*/ 59 h 133"/>
              <a:gd name="T44" fmla="*/ 88 w 147"/>
              <a:gd name="T45" fmla="*/ 59 h 133"/>
              <a:gd name="T46" fmla="*/ 88 w 147"/>
              <a:gd name="T47" fmla="*/ 74 h 133"/>
              <a:gd name="T48" fmla="*/ 111 w 147"/>
              <a:gd name="T49" fmla="*/ 74 h 133"/>
              <a:gd name="T50" fmla="*/ 111 w 147"/>
              <a:gd name="T51" fmla="*/ 96 h 133"/>
              <a:gd name="T52" fmla="*/ 125 w 147"/>
              <a:gd name="T53" fmla="*/ 96 h 133"/>
              <a:gd name="T54" fmla="*/ 125 w 147"/>
              <a:gd name="T55" fmla="*/ 74 h 133"/>
              <a:gd name="T56" fmla="*/ 147 w 147"/>
              <a:gd name="T57" fmla="*/ 74 h 133"/>
              <a:gd name="T58" fmla="*/ 147 w 147"/>
              <a:gd name="T59" fmla="*/ 59 h 133"/>
              <a:gd name="T60" fmla="*/ 125 w 147"/>
              <a:gd name="T61" fmla="*/ 59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47" h="133">
                <a:moveTo>
                  <a:pt x="91" y="100"/>
                </a:moveTo>
                <a:cubicBezTo>
                  <a:pt x="73" y="93"/>
                  <a:pt x="67" y="87"/>
                  <a:pt x="67" y="75"/>
                </a:cubicBezTo>
                <a:cubicBezTo>
                  <a:pt x="67" y="68"/>
                  <a:pt x="73" y="70"/>
                  <a:pt x="75" y="57"/>
                </a:cubicBezTo>
                <a:cubicBezTo>
                  <a:pt x="76" y="52"/>
                  <a:pt x="81" y="57"/>
                  <a:pt x="82" y="45"/>
                </a:cubicBezTo>
                <a:cubicBezTo>
                  <a:pt x="82" y="40"/>
                  <a:pt x="79" y="39"/>
                  <a:pt x="79" y="39"/>
                </a:cubicBezTo>
                <a:cubicBezTo>
                  <a:pt x="79" y="39"/>
                  <a:pt x="81" y="31"/>
                  <a:pt x="81" y="26"/>
                </a:cubicBezTo>
                <a:cubicBezTo>
                  <a:pt x="82" y="19"/>
                  <a:pt x="77" y="0"/>
                  <a:pt x="52" y="0"/>
                </a:cubicBezTo>
                <a:cubicBezTo>
                  <a:pt x="26" y="0"/>
                  <a:pt x="21" y="19"/>
                  <a:pt x="22" y="26"/>
                </a:cubicBezTo>
                <a:cubicBezTo>
                  <a:pt x="23" y="31"/>
                  <a:pt x="24" y="39"/>
                  <a:pt x="24" y="39"/>
                </a:cubicBezTo>
                <a:cubicBezTo>
                  <a:pt x="24" y="39"/>
                  <a:pt x="21" y="40"/>
                  <a:pt x="21" y="45"/>
                </a:cubicBezTo>
                <a:cubicBezTo>
                  <a:pt x="22" y="57"/>
                  <a:pt x="27" y="52"/>
                  <a:pt x="28" y="57"/>
                </a:cubicBezTo>
                <a:cubicBezTo>
                  <a:pt x="31" y="70"/>
                  <a:pt x="36" y="68"/>
                  <a:pt x="36" y="75"/>
                </a:cubicBezTo>
                <a:cubicBezTo>
                  <a:pt x="36" y="87"/>
                  <a:pt x="30" y="93"/>
                  <a:pt x="12" y="100"/>
                </a:cubicBezTo>
                <a:cubicBezTo>
                  <a:pt x="10" y="100"/>
                  <a:pt x="4" y="102"/>
                  <a:pt x="0" y="103"/>
                </a:cubicBezTo>
                <a:cubicBezTo>
                  <a:pt x="0" y="133"/>
                  <a:pt x="0" y="133"/>
                  <a:pt x="0" y="133"/>
                </a:cubicBezTo>
                <a:cubicBezTo>
                  <a:pt x="118" y="133"/>
                  <a:pt x="118" y="133"/>
                  <a:pt x="118" y="133"/>
                </a:cubicBezTo>
                <a:cubicBezTo>
                  <a:pt x="118" y="133"/>
                  <a:pt x="118" y="122"/>
                  <a:pt x="118" y="118"/>
                </a:cubicBezTo>
                <a:cubicBezTo>
                  <a:pt x="118" y="113"/>
                  <a:pt x="110" y="106"/>
                  <a:pt x="91" y="100"/>
                </a:cubicBezTo>
                <a:close/>
                <a:moveTo>
                  <a:pt x="125" y="59"/>
                </a:moveTo>
                <a:cubicBezTo>
                  <a:pt x="125" y="37"/>
                  <a:pt x="125" y="37"/>
                  <a:pt x="125" y="37"/>
                </a:cubicBezTo>
                <a:cubicBezTo>
                  <a:pt x="111" y="37"/>
                  <a:pt x="111" y="37"/>
                  <a:pt x="111" y="37"/>
                </a:cubicBezTo>
                <a:cubicBezTo>
                  <a:pt x="111" y="59"/>
                  <a:pt x="111" y="59"/>
                  <a:pt x="111" y="59"/>
                </a:cubicBezTo>
                <a:cubicBezTo>
                  <a:pt x="88" y="59"/>
                  <a:pt x="88" y="59"/>
                  <a:pt x="88" y="59"/>
                </a:cubicBezTo>
                <a:cubicBezTo>
                  <a:pt x="88" y="74"/>
                  <a:pt x="88" y="74"/>
                  <a:pt x="88" y="74"/>
                </a:cubicBezTo>
                <a:cubicBezTo>
                  <a:pt x="111" y="74"/>
                  <a:pt x="111" y="74"/>
                  <a:pt x="111" y="74"/>
                </a:cubicBezTo>
                <a:cubicBezTo>
                  <a:pt x="111" y="96"/>
                  <a:pt x="111" y="96"/>
                  <a:pt x="111" y="96"/>
                </a:cubicBezTo>
                <a:cubicBezTo>
                  <a:pt x="125" y="96"/>
                  <a:pt x="125" y="96"/>
                  <a:pt x="125" y="96"/>
                </a:cubicBezTo>
                <a:cubicBezTo>
                  <a:pt x="125" y="74"/>
                  <a:pt x="125" y="74"/>
                  <a:pt x="125" y="74"/>
                </a:cubicBezTo>
                <a:cubicBezTo>
                  <a:pt x="147" y="74"/>
                  <a:pt x="147" y="74"/>
                  <a:pt x="147" y="74"/>
                </a:cubicBezTo>
                <a:cubicBezTo>
                  <a:pt x="147" y="59"/>
                  <a:pt x="147" y="59"/>
                  <a:pt x="147" y="59"/>
                </a:cubicBezTo>
                <a:lnTo>
                  <a:pt x="125" y="5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/>
            <a:endParaRPr lang="en-US" sz="1050">
              <a:solidFill>
                <a:prstClr val="white"/>
              </a:solidFill>
              <a:latin typeface="+mj-lt"/>
            </a:endParaRPr>
          </a:p>
        </p:txBody>
      </p:sp>
      <p:grpSp>
        <p:nvGrpSpPr>
          <p:cNvPr id="28" name="Group 27"/>
          <p:cNvGrpSpPr>
            <a:grpSpLocks noChangeAspect="1"/>
          </p:cNvGrpSpPr>
          <p:nvPr/>
        </p:nvGrpSpPr>
        <p:grpSpPr>
          <a:xfrm>
            <a:off x="4402317" y="2161157"/>
            <a:ext cx="347311" cy="571164"/>
            <a:chOff x="7616825" y="2024063"/>
            <a:chExt cx="406400" cy="668338"/>
          </a:xfrm>
          <a:solidFill>
            <a:schemeClr val="bg1"/>
          </a:solidFill>
        </p:grpSpPr>
        <p:sp>
          <p:nvSpPr>
            <p:cNvPr id="29" name="Freeform 64"/>
            <p:cNvSpPr>
              <a:spLocks/>
            </p:cNvSpPr>
            <p:nvPr/>
          </p:nvSpPr>
          <p:spPr bwMode="auto">
            <a:xfrm>
              <a:off x="7783513" y="2668588"/>
              <a:ext cx="76200" cy="23813"/>
            </a:xfrm>
            <a:custGeom>
              <a:avLst/>
              <a:gdLst>
                <a:gd name="T0" fmla="*/ 0 w 23"/>
                <a:gd name="T1" fmla="*/ 0 h 7"/>
                <a:gd name="T2" fmla="*/ 23 w 23"/>
                <a:gd name="T3" fmla="*/ 0 h 7"/>
                <a:gd name="T4" fmla="*/ 11 w 23"/>
                <a:gd name="T5" fmla="*/ 7 h 7"/>
                <a:gd name="T6" fmla="*/ 0 w 23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7">
                  <a:moveTo>
                    <a:pt x="0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1" y="4"/>
                    <a:pt x="16" y="7"/>
                    <a:pt x="11" y="7"/>
                  </a:cubicBezTo>
                  <a:cubicBezTo>
                    <a:pt x="6" y="7"/>
                    <a:pt x="2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05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0" name="Freeform 65"/>
            <p:cNvSpPr>
              <a:spLocks noEditPoints="1"/>
            </p:cNvSpPr>
            <p:nvPr/>
          </p:nvSpPr>
          <p:spPr bwMode="auto">
            <a:xfrm>
              <a:off x="7616825" y="2024063"/>
              <a:ext cx="406400" cy="514350"/>
            </a:xfrm>
            <a:custGeom>
              <a:avLst/>
              <a:gdLst>
                <a:gd name="T0" fmla="*/ 61 w 122"/>
                <a:gd name="T1" fmla="*/ 154 h 154"/>
                <a:gd name="T2" fmla="*/ 80 w 122"/>
                <a:gd name="T3" fmla="*/ 154 h 154"/>
                <a:gd name="T4" fmla="*/ 89 w 122"/>
                <a:gd name="T5" fmla="*/ 142 h 154"/>
                <a:gd name="T6" fmla="*/ 100 w 122"/>
                <a:gd name="T7" fmla="*/ 114 h 154"/>
                <a:gd name="T8" fmla="*/ 118 w 122"/>
                <a:gd name="T9" fmla="*/ 55 h 154"/>
                <a:gd name="T10" fmla="*/ 114 w 122"/>
                <a:gd name="T11" fmla="*/ 40 h 154"/>
                <a:gd name="T12" fmla="*/ 9 w 122"/>
                <a:gd name="T13" fmla="*/ 40 h 154"/>
                <a:gd name="T14" fmla="*/ 4 w 122"/>
                <a:gd name="T15" fmla="*/ 55 h 154"/>
                <a:gd name="T16" fmla="*/ 23 w 122"/>
                <a:gd name="T17" fmla="*/ 114 h 154"/>
                <a:gd name="T18" fmla="*/ 34 w 122"/>
                <a:gd name="T19" fmla="*/ 142 h 154"/>
                <a:gd name="T20" fmla="*/ 42 w 122"/>
                <a:gd name="T21" fmla="*/ 154 h 154"/>
                <a:gd name="T22" fmla="*/ 61 w 122"/>
                <a:gd name="T23" fmla="*/ 154 h 154"/>
                <a:gd name="T24" fmla="*/ 19 w 122"/>
                <a:gd name="T25" fmla="*/ 68 h 154"/>
                <a:gd name="T26" fmla="*/ 29 w 122"/>
                <a:gd name="T27" fmla="*/ 36 h 154"/>
                <a:gd name="T28" fmla="*/ 33 w 122"/>
                <a:gd name="T29" fmla="*/ 41 h 154"/>
                <a:gd name="T30" fmla="*/ 20 w 122"/>
                <a:gd name="T31" fmla="*/ 69 h 154"/>
                <a:gd name="T32" fmla="*/ 19 w 122"/>
                <a:gd name="T33" fmla="*/ 6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2" h="154">
                  <a:moveTo>
                    <a:pt x="61" y="154"/>
                  </a:moveTo>
                  <a:cubicBezTo>
                    <a:pt x="80" y="154"/>
                    <a:pt x="80" y="154"/>
                    <a:pt x="80" y="154"/>
                  </a:cubicBezTo>
                  <a:cubicBezTo>
                    <a:pt x="88" y="154"/>
                    <a:pt x="88" y="147"/>
                    <a:pt x="89" y="142"/>
                  </a:cubicBezTo>
                  <a:cubicBezTo>
                    <a:pt x="91" y="131"/>
                    <a:pt x="95" y="122"/>
                    <a:pt x="100" y="114"/>
                  </a:cubicBezTo>
                  <a:cubicBezTo>
                    <a:pt x="111" y="96"/>
                    <a:pt x="122" y="76"/>
                    <a:pt x="118" y="55"/>
                  </a:cubicBezTo>
                  <a:cubicBezTo>
                    <a:pt x="117" y="49"/>
                    <a:pt x="116" y="45"/>
                    <a:pt x="114" y="40"/>
                  </a:cubicBezTo>
                  <a:cubicBezTo>
                    <a:pt x="94" y="0"/>
                    <a:pt x="29" y="0"/>
                    <a:pt x="9" y="40"/>
                  </a:cubicBezTo>
                  <a:cubicBezTo>
                    <a:pt x="7" y="45"/>
                    <a:pt x="5" y="49"/>
                    <a:pt x="4" y="55"/>
                  </a:cubicBezTo>
                  <a:cubicBezTo>
                    <a:pt x="0" y="76"/>
                    <a:pt x="12" y="96"/>
                    <a:pt x="23" y="114"/>
                  </a:cubicBezTo>
                  <a:cubicBezTo>
                    <a:pt x="28" y="122"/>
                    <a:pt x="32" y="131"/>
                    <a:pt x="34" y="142"/>
                  </a:cubicBezTo>
                  <a:cubicBezTo>
                    <a:pt x="35" y="147"/>
                    <a:pt x="35" y="154"/>
                    <a:pt x="42" y="154"/>
                  </a:cubicBezTo>
                  <a:cubicBezTo>
                    <a:pt x="61" y="154"/>
                    <a:pt x="61" y="154"/>
                    <a:pt x="61" y="154"/>
                  </a:cubicBezTo>
                  <a:close/>
                  <a:moveTo>
                    <a:pt x="19" y="68"/>
                  </a:moveTo>
                  <a:cubicBezTo>
                    <a:pt x="19" y="68"/>
                    <a:pt x="14" y="49"/>
                    <a:pt x="29" y="36"/>
                  </a:cubicBezTo>
                  <a:cubicBezTo>
                    <a:pt x="34" y="31"/>
                    <a:pt x="39" y="37"/>
                    <a:pt x="33" y="41"/>
                  </a:cubicBezTo>
                  <a:cubicBezTo>
                    <a:pt x="20" y="51"/>
                    <a:pt x="20" y="64"/>
                    <a:pt x="20" y="69"/>
                  </a:cubicBezTo>
                  <a:cubicBezTo>
                    <a:pt x="20" y="70"/>
                    <a:pt x="19" y="68"/>
                    <a:pt x="19" y="6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05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1" name="Freeform 66"/>
            <p:cNvSpPr>
              <a:spLocks/>
            </p:cNvSpPr>
            <p:nvPr/>
          </p:nvSpPr>
          <p:spPr bwMode="auto">
            <a:xfrm>
              <a:off x="7735888" y="2551113"/>
              <a:ext cx="171450" cy="107950"/>
            </a:xfrm>
            <a:custGeom>
              <a:avLst/>
              <a:gdLst>
                <a:gd name="T0" fmla="*/ 51 w 51"/>
                <a:gd name="T1" fmla="*/ 14 h 32"/>
                <a:gd name="T2" fmla="*/ 48 w 51"/>
                <a:gd name="T3" fmla="*/ 12 h 32"/>
                <a:gd name="T4" fmla="*/ 48 w 51"/>
                <a:gd name="T5" fmla="*/ 9 h 32"/>
                <a:gd name="T6" fmla="*/ 51 w 51"/>
                <a:gd name="T7" fmla="*/ 7 h 32"/>
                <a:gd name="T8" fmla="*/ 48 w 51"/>
                <a:gd name="T9" fmla="*/ 5 h 32"/>
                <a:gd name="T10" fmla="*/ 48 w 51"/>
                <a:gd name="T11" fmla="*/ 0 h 32"/>
                <a:gd name="T12" fmla="*/ 25 w 51"/>
                <a:gd name="T13" fmla="*/ 0 h 32"/>
                <a:gd name="T14" fmla="*/ 3 w 51"/>
                <a:gd name="T15" fmla="*/ 0 h 32"/>
                <a:gd name="T16" fmla="*/ 3 w 51"/>
                <a:gd name="T17" fmla="*/ 5 h 32"/>
                <a:gd name="T18" fmla="*/ 0 w 51"/>
                <a:gd name="T19" fmla="*/ 7 h 32"/>
                <a:gd name="T20" fmla="*/ 3 w 51"/>
                <a:gd name="T21" fmla="*/ 9 h 32"/>
                <a:gd name="T22" fmla="*/ 3 w 51"/>
                <a:gd name="T23" fmla="*/ 12 h 32"/>
                <a:gd name="T24" fmla="*/ 0 w 51"/>
                <a:gd name="T25" fmla="*/ 14 h 32"/>
                <a:gd name="T26" fmla="*/ 3 w 51"/>
                <a:gd name="T27" fmla="*/ 16 h 32"/>
                <a:gd name="T28" fmla="*/ 3 w 51"/>
                <a:gd name="T29" fmla="*/ 20 h 32"/>
                <a:gd name="T30" fmla="*/ 0 w 51"/>
                <a:gd name="T31" fmla="*/ 22 h 32"/>
                <a:gd name="T32" fmla="*/ 3 w 51"/>
                <a:gd name="T33" fmla="*/ 24 h 32"/>
                <a:gd name="T34" fmla="*/ 3 w 51"/>
                <a:gd name="T35" fmla="*/ 26 h 32"/>
                <a:gd name="T36" fmla="*/ 8 w 51"/>
                <a:gd name="T37" fmla="*/ 32 h 32"/>
                <a:gd name="T38" fmla="*/ 25 w 51"/>
                <a:gd name="T39" fmla="*/ 32 h 32"/>
                <a:gd name="T40" fmla="*/ 42 w 51"/>
                <a:gd name="T41" fmla="*/ 32 h 32"/>
                <a:gd name="T42" fmla="*/ 48 w 51"/>
                <a:gd name="T43" fmla="*/ 26 h 32"/>
                <a:gd name="T44" fmla="*/ 48 w 51"/>
                <a:gd name="T45" fmla="*/ 24 h 32"/>
                <a:gd name="T46" fmla="*/ 51 w 51"/>
                <a:gd name="T47" fmla="*/ 22 h 32"/>
                <a:gd name="T48" fmla="*/ 48 w 51"/>
                <a:gd name="T49" fmla="*/ 20 h 32"/>
                <a:gd name="T50" fmla="*/ 48 w 51"/>
                <a:gd name="T51" fmla="*/ 16 h 32"/>
                <a:gd name="T52" fmla="*/ 51 w 51"/>
                <a:gd name="T5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1" h="32">
                  <a:moveTo>
                    <a:pt x="51" y="14"/>
                  </a:moveTo>
                  <a:cubicBezTo>
                    <a:pt x="51" y="14"/>
                    <a:pt x="50" y="13"/>
                    <a:pt x="48" y="12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0" y="8"/>
                    <a:pt x="51" y="8"/>
                    <a:pt x="51" y="7"/>
                  </a:cubicBezTo>
                  <a:cubicBezTo>
                    <a:pt x="51" y="6"/>
                    <a:pt x="50" y="6"/>
                    <a:pt x="48" y="5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5"/>
                    <a:pt x="0" y="6"/>
                    <a:pt x="0" y="7"/>
                  </a:cubicBezTo>
                  <a:cubicBezTo>
                    <a:pt x="0" y="8"/>
                    <a:pt x="1" y="8"/>
                    <a:pt x="3" y="9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3"/>
                    <a:pt x="0" y="14"/>
                    <a:pt x="0" y="14"/>
                  </a:cubicBezTo>
                  <a:cubicBezTo>
                    <a:pt x="0" y="15"/>
                    <a:pt x="1" y="16"/>
                    <a:pt x="3" y="16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" y="21"/>
                    <a:pt x="0" y="22"/>
                    <a:pt x="0" y="22"/>
                  </a:cubicBezTo>
                  <a:cubicBezTo>
                    <a:pt x="0" y="23"/>
                    <a:pt x="1" y="24"/>
                    <a:pt x="3" y="24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9"/>
                    <a:pt x="5" y="32"/>
                    <a:pt x="8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6" y="32"/>
                    <a:pt x="48" y="29"/>
                    <a:pt x="48" y="26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50" y="24"/>
                    <a:pt x="51" y="23"/>
                    <a:pt x="51" y="22"/>
                  </a:cubicBezTo>
                  <a:cubicBezTo>
                    <a:pt x="51" y="22"/>
                    <a:pt x="50" y="21"/>
                    <a:pt x="48" y="20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50" y="16"/>
                    <a:pt x="51" y="15"/>
                    <a:pt x="51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05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32" name="Group 31"/>
          <p:cNvGrpSpPr>
            <a:grpSpLocks noChangeAspect="1"/>
          </p:cNvGrpSpPr>
          <p:nvPr/>
        </p:nvGrpSpPr>
        <p:grpSpPr>
          <a:xfrm>
            <a:off x="1566818" y="1557449"/>
            <a:ext cx="203200" cy="334169"/>
            <a:chOff x="7616825" y="2024063"/>
            <a:chExt cx="406400" cy="668338"/>
          </a:xfrm>
          <a:solidFill>
            <a:schemeClr val="accent2"/>
          </a:solidFill>
        </p:grpSpPr>
        <p:sp>
          <p:nvSpPr>
            <p:cNvPr id="33" name="Freeform 64"/>
            <p:cNvSpPr>
              <a:spLocks/>
            </p:cNvSpPr>
            <p:nvPr/>
          </p:nvSpPr>
          <p:spPr bwMode="auto">
            <a:xfrm>
              <a:off x="7783513" y="2668588"/>
              <a:ext cx="76200" cy="23813"/>
            </a:xfrm>
            <a:custGeom>
              <a:avLst/>
              <a:gdLst>
                <a:gd name="T0" fmla="*/ 0 w 23"/>
                <a:gd name="T1" fmla="*/ 0 h 7"/>
                <a:gd name="T2" fmla="*/ 23 w 23"/>
                <a:gd name="T3" fmla="*/ 0 h 7"/>
                <a:gd name="T4" fmla="*/ 11 w 23"/>
                <a:gd name="T5" fmla="*/ 7 h 7"/>
                <a:gd name="T6" fmla="*/ 0 w 23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7">
                  <a:moveTo>
                    <a:pt x="0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1" y="4"/>
                    <a:pt x="16" y="7"/>
                    <a:pt x="11" y="7"/>
                  </a:cubicBezTo>
                  <a:cubicBezTo>
                    <a:pt x="6" y="7"/>
                    <a:pt x="2" y="4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/>
              <a:endParaRPr lang="en-US" sz="105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4" name="Freeform 65"/>
            <p:cNvSpPr>
              <a:spLocks noEditPoints="1"/>
            </p:cNvSpPr>
            <p:nvPr/>
          </p:nvSpPr>
          <p:spPr bwMode="auto">
            <a:xfrm>
              <a:off x="7616825" y="2024063"/>
              <a:ext cx="406400" cy="514350"/>
            </a:xfrm>
            <a:custGeom>
              <a:avLst/>
              <a:gdLst>
                <a:gd name="T0" fmla="*/ 61 w 122"/>
                <a:gd name="T1" fmla="*/ 154 h 154"/>
                <a:gd name="T2" fmla="*/ 80 w 122"/>
                <a:gd name="T3" fmla="*/ 154 h 154"/>
                <a:gd name="T4" fmla="*/ 89 w 122"/>
                <a:gd name="T5" fmla="*/ 142 h 154"/>
                <a:gd name="T6" fmla="*/ 100 w 122"/>
                <a:gd name="T7" fmla="*/ 114 h 154"/>
                <a:gd name="T8" fmla="*/ 118 w 122"/>
                <a:gd name="T9" fmla="*/ 55 h 154"/>
                <a:gd name="T10" fmla="*/ 114 w 122"/>
                <a:gd name="T11" fmla="*/ 40 h 154"/>
                <a:gd name="T12" fmla="*/ 9 w 122"/>
                <a:gd name="T13" fmla="*/ 40 h 154"/>
                <a:gd name="T14" fmla="*/ 4 w 122"/>
                <a:gd name="T15" fmla="*/ 55 h 154"/>
                <a:gd name="T16" fmla="*/ 23 w 122"/>
                <a:gd name="T17" fmla="*/ 114 h 154"/>
                <a:gd name="T18" fmla="*/ 34 w 122"/>
                <a:gd name="T19" fmla="*/ 142 h 154"/>
                <a:gd name="T20" fmla="*/ 42 w 122"/>
                <a:gd name="T21" fmla="*/ 154 h 154"/>
                <a:gd name="T22" fmla="*/ 61 w 122"/>
                <a:gd name="T23" fmla="*/ 154 h 154"/>
                <a:gd name="T24" fmla="*/ 19 w 122"/>
                <a:gd name="T25" fmla="*/ 68 h 154"/>
                <a:gd name="T26" fmla="*/ 29 w 122"/>
                <a:gd name="T27" fmla="*/ 36 h 154"/>
                <a:gd name="T28" fmla="*/ 33 w 122"/>
                <a:gd name="T29" fmla="*/ 41 h 154"/>
                <a:gd name="T30" fmla="*/ 20 w 122"/>
                <a:gd name="T31" fmla="*/ 69 h 154"/>
                <a:gd name="T32" fmla="*/ 19 w 122"/>
                <a:gd name="T33" fmla="*/ 6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2" h="154">
                  <a:moveTo>
                    <a:pt x="61" y="154"/>
                  </a:moveTo>
                  <a:cubicBezTo>
                    <a:pt x="80" y="154"/>
                    <a:pt x="80" y="154"/>
                    <a:pt x="80" y="154"/>
                  </a:cubicBezTo>
                  <a:cubicBezTo>
                    <a:pt x="88" y="154"/>
                    <a:pt x="88" y="147"/>
                    <a:pt x="89" y="142"/>
                  </a:cubicBezTo>
                  <a:cubicBezTo>
                    <a:pt x="91" y="131"/>
                    <a:pt x="95" y="122"/>
                    <a:pt x="100" y="114"/>
                  </a:cubicBezTo>
                  <a:cubicBezTo>
                    <a:pt x="111" y="96"/>
                    <a:pt x="122" y="76"/>
                    <a:pt x="118" y="55"/>
                  </a:cubicBezTo>
                  <a:cubicBezTo>
                    <a:pt x="117" y="49"/>
                    <a:pt x="116" y="45"/>
                    <a:pt x="114" y="40"/>
                  </a:cubicBezTo>
                  <a:cubicBezTo>
                    <a:pt x="94" y="0"/>
                    <a:pt x="29" y="0"/>
                    <a:pt x="9" y="40"/>
                  </a:cubicBezTo>
                  <a:cubicBezTo>
                    <a:pt x="7" y="45"/>
                    <a:pt x="5" y="49"/>
                    <a:pt x="4" y="55"/>
                  </a:cubicBezTo>
                  <a:cubicBezTo>
                    <a:pt x="0" y="76"/>
                    <a:pt x="12" y="96"/>
                    <a:pt x="23" y="114"/>
                  </a:cubicBezTo>
                  <a:cubicBezTo>
                    <a:pt x="28" y="122"/>
                    <a:pt x="32" y="131"/>
                    <a:pt x="34" y="142"/>
                  </a:cubicBezTo>
                  <a:cubicBezTo>
                    <a:pt x="35" y="147"/>
                    <a:pt x="35" y="154"/>
                    <a:pt x="42" y="154"/>
                  </a:cubicBezTo>
                  <a:cubicBezTo>
                    <a:pt x="61" y="154"/>
                    <a:pt x="61" y="154"/>
                    <a:pt x="61" y="154"/>
                  </a:cubicBezTo>
                  <a:close/>
                  <a:moveTo>
                    <a:pt x="19" y="68"/>
                  </a:moveTo>
                  <a:cubicBezTo>
                    <a:pt x="19" y="68"/>
                    <a:pt x="14" y="49"/>
                    <a:pt x="29" y="36"/>
                  </a:cubicBezTo>
                  <a:cubicBezTo>
                    <a:pt x="34" y="31"/>
                    <a:pt x="39" y="37"/>
                    <a:pt x="33" y="41"/>
                  </a:cubicBezTo>
                  <a:cubicBezTo>
                    <a:pt x="20" y="51"/>
                    <a:pt x="20" y="64"/>
                    <a:pt x="20" y="69"/>
                  </a:cubicBezTo>
                  <a:cubicBezTo>
                    <a:pt x="20" y="70"/>
                    <a:pt x="19" y="68"/>
                    <a:pt x="19" y="6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/>
              <a:endParaRPr lang="en-US" sz="105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5" name="Freeform 66"/>
            <p:cNvSpPr>
              <a:spLocks/>
            </p:cNvSpPr>
            <p:nvPr/>
          </p:nvSpPr>
          <p:spPr bwMode="auto">
            <a:xfrm>
              <a:off x="7735888" y="2551113"/>
              <a:ext cx="171450" cy="107950"/>
            </a:xfrm>
            <a:custGeom>
              <a:avLst/>
              <a:gdLst>
                <a:gd name="T0" fmla="*/ 51 w 51"/>
                <a:gd name="T1" fmla="*/ 14 h 32"/>
                <a:gd name="T2" fmla="*/ 48 w 51"/>
                <a:gd name="T3" fmla="*/ 12 h 32"/>
                <a:gd name="T4" fmla="*/ 48 w 51"/>
                <a:gd name="T5" fmla="*/ 9 h 32"/>
                <a:gd name="T6" fmla="*/ 51 w 51"/>
                <a:gd name="T7" fmla="*/ 7 h 32"/>
                <a:gd name="T8" fmla="*/ 48 w 51"/>
                <a:gd name="T9" fmla="*/ 5 h 32"/>
                <a:gd name="T10" fmla="*/ 48 w 51"/>
                <a:gd name="T11" fmla="*/ 0 h 32"/>
                <a:gd name="T12" fmla="*/ 25 w 51"/>
                <a:gd name="T13" fmla="*/ 0 h 32"/>
                <a:gd name="T14" fmla="*/ 3 w 51"/>
                <a:gd name="T15" fmla="*/ 0 h 32"/>
                <a:gd name="T16" fmla="*/ 3 w 51"/>
                <a:gd name="T17" fmla="*/ 5 h 32"/>
                <a:gd name="T18" fmla="*/ 0 w 51"/>
                <a:gd name="T19" fmla="*/ 7 h 32"/>
                <a:gd name="T20" fmla="*/ 3 w 51"/>
                <a:gd name="T21" fmla="*/ 9 h 32"/>
                <a:gd name="T22" fmla="*/ 3 w 51"/>
                <a:gd name="T23" fmla="*/ 12 h 32"/>
                <a:gd name="T24" fmla="*/ 0 w 51"/>
                <a:gd name="T25" fmla="*/ 14 h 32"/>
                <a:gd name="T26" fmla="*/ 3 w 51"/>
                <a:gd name="T27" fmla="*/ 16 h 32"/>
                <a:gd name="T28" fmla="*/ 3 w 51"/>
                <a:gd name="T29" fmla="*/ 20 h 32"/>
                <a:gd name="T30" fmla="*/ 0 w 51"/>
                <a:gd name="T31" fmla="*/ 22 h 32"/>
                <a:gd name="T32" fmla="*/ 3 w 51"/>
                <a:gd name="T33" fmla="*/ 24 h 32"/>
                <a:gd name="T34" fmla="*/ 3 w 51"/>
                <a:gd name="T35" fmla="*/ 26 h 32"/>
                <a:gd name="T36" fmla="*/ 8 w 51"/>
                <a:gd name="T37" fmla="*/ 32 h 32"/>
                <a:gd name="T38" fmla="*/ 25 w 51"/>
                <a:gd name="T39" fmla="*/ 32 h 32"/>
                <a:gd name="T40" fmla="*/ 42 w 51"/>
                <a:gd name="T41" fmla="*/ 32 h 32"/>
                <a:gd name="T42" fmla="*/ 48 w 51"/>
                <a:gd name="T43" fmla="*/ 26 h 32"/>
                <a:gd name="T44" fmla="*/ 48 w 51"/>
                <a:gd name="T45" fmla="*/ 24 h 32"/>
                <a:gd name="T46" fmla="*/ 51 w 51"/>
                <a:gd name="T47" fmla="*/ 22 h 32"/>
                <a:gd name="T48" fmla="*/ 48 w 51"/>
                <a:gd name="T49" fmla="*/ 20 h 32"/>
                <a:gd name="T50" fmla="*/ 48 w 51"/>
                <a:gd name="T51" fmla="*/ 16 h 32"/>
                <a:gd name="T52" fmla="*/ 51 w 51"/>
                <a:gd name="T5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1" h="32">
                  <a:moveTo>
                    <a:pt x="51" y="14"/>
                  </a:moveTo>
                  <a:cubicBezTo>
                    <a:pt x="51" y="14"/>
                    <a:pt x="50" y="13"/>
                    <a:pt x="48" y="12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0" y="8"/>
                    <a:pt x="51" y="8"/>
                    <a:pt x="51" y="7"/>
                  </a:cubicBezTo>
                  <a:cubicBezTo>
                    <a:pt x="51" y="6"/>
                    <a:pt x="50" y="6"/>
                    <a:pt x="48" y="5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5"/>
                    <a:pt x="0" y="6"/>
                    <a:pt x="0" y="7"/>
                  </a:cubicBezTo>
                  <a:cubicBezTo>
                    <a:pt x="0" y="8"/>
                    <a:pt x="1" y="8"/>
                    <a:pt x="3" y="9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3"/>
                    <a:pt x="0" y="14"/>
                    <a:pt x="0" y="14"/>
                  </a:cubicBezTo>
                  <a:cubicBezTo>
                    <a:pt x="0" y="15"/>
                    <a:pt x="1" y="16"/>
                    <a:pt x="3" y="16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" y="21"/>
                    <a:pt x="0" y="22"/>
                    <a:pt x="0" y="22"/>
                  </a:cubicBezTo>
                  <a:cubicBezTo>
                    <a:pt x="0" y="23"/>
                    <a:pt x="1" y="24"/>
                    <a:pt x="3" y="24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9"/>
                    <a:pt x="5" y="32"/>
                    <a:pt x="8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6" y="32"/>
                    <a:pt x="48" y="29"/>
                    <a:pt x="48" y="26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50" y="24"/>
                    <a:pt x="51" y="23"/>
                    <a:pt x="51" y="22"/>
                  </a:cubicBezTo>
                  <a:cubicBezTo>
                    <a:pt x="51" y="22"/>
                    <a:pt x="50" y="21"/>
                    <a:pt x="48" y="20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50" y="16"/>
                    <a:pt x="51" y="15"/>
                    <a:pt x="51" y="1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/>
              <a:endParaRPr lang="en-US" sz="1050">
                <a:solidFill>
                  <a:prstClr val="white"/>
                </a:solidFill>
                <a:latin typeface="+mj-lt"/>
              </a:endParaRPr>
            </a:p>
          </p:txBody>
        </p:sp>
      </p:grpSp>
      <p:sp>
        <p:nvSpPr>
          <p:cNvPr id="36" name="Freeform 35"/>
          <p:cNvSpPr>
            <a:spLocks noChangeAspect="1" noEditPoints="1"/>
          </p:cNvSpPr>
          <p:nvPr/>
        </p:nvSpPr>
        <p:spPr bwMode="auto">
          <a:xfrm>
            <a:off x="7907302" y="1645331"/>
            <a:ext cx="375878" cy="283464"/>
          </a:xfrm>
          <a:custGeom>
            <a:avLst/>
            <a:gdLst>
              <a:gd name="T0" fmla="*/ 552 w 695"/>
              <a:gd name="T1" fmla="*/ 141 h 520"/>
              <a:gd name="T2" fmla="*/ 552 w 695"/>
              <a:gd name="T3" fmla="*/ 47 h 520"/>
              <a:gd name="T4" fmla="*/ 552 w 695"/>
              <a:gd name="T5" fmla="*/ 141 h 520"/>
              <a:gd name="T6" fmla="*/ 495 w 695"/>
              <a:gd name="T7" fmla="*/ 261 h 520"/>
              <a:gd name="T8" fmla="*/ 495 w 695"/>
              <a:gd name="T9" fmla="*/ 166 h 520"/>
              <a:gd name="T10" fmla="*/ 495 w 695"/>
              <a:gd name="T11" fmla="*/ 261 h 520"/>
              <a:gd name="T12" fmla="*/ 380 w 695"/>
              <a:gd name="T13" fmla="*/ 94 h 520"/>
              <a:gd name="T14" fmla="*/ 475 w 695"/>
              <a:gd name="T15" fmla="*/ 94 h 520"/>
              <a:gd name="T16" fmla="*/ 380 w 695"/>
              <a:gd name="T17" fmla="*/ 94 h 520"/>
              <a:gd name="T18" fmla="*/ 369 w 695"/>
              <a:gd name="T19" fmla="*/ 261 h 520"/>
              <a:gd name="T20" fmla="*/ 369 w 695"/>
              <a:gd name="T21" fmla="*/ 166 h 520"/>
              <a:gd name="T22" fmla="*/ 369 w 695"/>
              <a:gd name="T23" fmla="*/ 261 h 520"/>
              <a:gd name="T24" fmla="*/ 256 w 695"/>
              <a:gd name="T25" fmla="*/ 94 h 520"/>
              <a:gd name="T26" fmla="*/ 350 w 695"/>
              <a:gd name="T27" fmla="*/ 94 h 520"/>
              <a:gd name="T28" fmla="*/ 256 w 695"/>
              <a:gd name="T29" fmla="*/ 94 h 520"/>
              <a:gd name="T30" fmla="*/ 660 w 695"/>
              <a:gd name="T31" fmla="*/ 4 h 520"/>
              <a:gd name="T32" fmla="*/ 185 w 695"/>
              <a:gd name="T33" fmla="*/ 52 h 520"/>
              <a:gd name="T34" fmla="*/ 273 w 695"/>
              <a:gd name="T35" fmla="*/ 297 h 520"/>
              <a:gd name="T36" fmla="*/ 630 w 695"/>
              <a:gd name="T37" fmla="*/ 266 h 520"/>
              <a:gd name="T38" fmla="*/ 660 w 695"/>
              <a:gd name="T39" fmla="*/ 4 h 520"/>
              <a:gd name="T40" fmla="*/ 612 w 695"/>
              <a:gd name="T41" fmla="*/ 326 h 520"/>
              <a:gd name="T42" fmla="*/ 149 w 695"/>
              <a:gd name="T43" fmla="*/ 19 h 520"/>
              <a:gd name="T44" fmla="*/ 11 w 695"/>
              <a:gd name="T45" fmla="*/ 6 h 520"/>
              <a:gd name="T46" fmla="*/ 10 w 695"/>
              <a:gd name="T47" fmla="*/ 33 h 520"/>
              <a:gd name="T48" fmla="*/ 103 w 695"/>
              <a:gd name="T49" fmla="*/ 47 h 520"/>
              <a:gd name="T50" fmla="*/ 612 w 695"/>
              <a:gd name="T51" fmla="*/ 384 h 520"/>
              <a:gd name="T52" fmla="*/ 627 w 695"/>
              <a:gd name="T53" fmla="*/ 337 h 520"/>
              <a:gd name="T54" fmla="*/ 530 w 695"/>
              <a:gd name="T55" fmla="*/ 412 h 520"/>
              <a:gd name="T56" fmla="*/ 476 w 695"/>
              <a:gd name="T57" fmla="*/ 466 h 520"/>
              <a:gd name="T58" fmla="*/ 584 w 695"/>
              <a:gd name="T59" fmla="*/ 466 h 520"/>
              <a:gd name="T60" fmla="*/ 286 w 695"/>
              <a:gd name="T61" fmla="*/ 412 h 520"/>
              <a:gd name="T62" fmla="*/ 232 w 695"/>
              <a:gd name="T63" fmla="*/ 466 h 520"/>
              <a:gd name="T64" fmla="*/ 340 w 695"/>
              <a:gd name="T65" fmla="*/ 466 h 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95" h="520">
                <a:moveTo>
                  <a:pt x="552" y="141"/>
                </a:moveTo>
                <a:lnTo>
                  <a:pt x="552" y="141"/>
                </a:lnTo>
                <a:cubicBezTo>
                  <a:pt x="526" y="141"/>
                  <a:pt x="505" y="120"/>
                  <a:pt x="505" y="94"/>
                </a:cubicBezTo>
                <a:cubicBezTo>
                  <a:pt x="505" y="68"/>
                  <a:pt x="526" y="47"/>
                  <a:pt x="552" y="47"/>
                </a:cubicBezTo>
                <a:cubicBezTo>
                  <a:pt x="578" y="47"/>
                  <a:pt x="599" y="68"/>
                  <a:pt x="599" y="94"/>
                </a:cubicBezTo>
                <a:cubicBezTo>
                  <a:pt x="599" y="120"/>
                  <a:pt x="578" y="141"/>
                  <a:pt x="552" y="141"/>
                </a:cubicBezTo>
                <a:close/>
                <a:moveTo>
                  <a:pt x="495" y="261"/>
                </a:moveTo>
                <a:lnTo>
                  <a:pt x="495" y="261"/>
                </a:lnTo>
                <a:cubicBezTo>
                  <a:pt x="469" y="261"/>
                  <a:pt x="448" y="239"/>
                  <a:pt x="448" y="213"/>
                </a:cubicBezTo>
                <a:cubicBezTo>
                  <a:pt x="448" y="187"/>
                  <a:pt x="469" y="166"/>
                  <a:pt x="495" y="166"/>
                </a:cubicBezTo>
                <a:cubicBezTo>
                  <a:pt x="521" y="166"/>
                  <a:pt x="542" y="187"/>
                  <a:pt x="542" y="213"/>
                </a:cubicBezTo>
                <a:cubicBezTo>
                  <a:pt x="542" y="239"/>
                  <a:pt x="521" y="261"/>
                  <a:pt x="495" y="261"/>
                </a:cubicBezTo>
                <a:close/>
                <a:moveTo>
                  <a:pt x="380" y="94"/>
                </a:moveTo>
                <a:lnTo>
                  <a:pt x="380" y="94"/>
                </a:lnTo>
                <a:cubicBezTo>
                  <a:pt x="380" y="68"/>
                  <a:pt x="402" y="47"/>
                  <a:pt x="428" y="47"/>
                </a:cubicBezTo>
                <a:cubicBezTo>
                  <a:pt x="454" y="47"/>
                  <a:pt x="475" y="68"/>
                  <a:pt x="475" y="94"/>
                </a:cubicBezTo>
                <a:cubicBezTo>
                  <a:pt x="475" y="120"/>
                  <a:pt x="454" y="141"/>
                  <a:pt x="428" y="141"/>
                </a:cubicBezTo>
                <a:cubicBezTo>
                  <a:pt x="402" y="141"/>
                  <a:pt x="380" y="120"/>
                  <a:pt x="380" y="94"/>
                </a:cubicBezTo>
                <a:close/>
                <a:moveTo>
                  <a:pt x="369" y="261"/>
                </a:moveTo>
                <a:lnTo>
                  <a:pt x="369" y="261"/>
                </a:lnTo>
                <a:cubicBezTo>
                  <a:pt x="343" y="261"/>
                  <a:pt x="322" y="239"/>
                  <a:pt x="322" y="213"/>
                </a:cubicBezTo>
                <a:cubicBezTo>
                  <a:pt x="322" y="187"/>
                  <a:pt x="343" y="166"/>
                  <a:pt x="369" y="166"/>
                </a:cubicBezTo>
                <a:cubicBezTo>
                  <a:pt x="395" y="166"/>
                  <a:pt x="417" y="187"/>
                  <a:pt x="417" y="213"/>
                </a:cubicBezTo>
                <a:cubicBezTo>
                  <a:pt x="417" y="239"/>
                  <a:pt x="395" y="261"/>
                  <a:pt x="369" y="261"/>
                </a:cubicBezTo>
                <a:close/>
                <a:moveTo>
                  <a:pt x="256" y="94"/>
                </a:moveTo>
                <a:lnTo>
                  <a:pt x="256" y="94"/>
                </a:lnTo>
                <a:cubicBezTo>
                  <a:pt x="256" y="68"/>
                  <a:pt x="277" y="47"/>
                  <a:pt x="303" y="47"/>
                </a:cubicBezTo>
                <a:cubicBezTo>
                  <a:pt x="329" y="47"/>
                  <a:pt x="350" y="68"/>
                  <a:pt x="350" y="94"/>
                </a:cubicBezTo>
                <a:cubicBezTo>
                  <a:pt x="350" y="120"/>
                  <a:pt x="329" y="141"/>
                  <a:pt x="303" y="141"/>
                </a:cubicBezTo>
                <a:cubicBezTo>
                  <a:pt x="277" y="141"/>
                  <a:pt x="256" y="120"/>
                  <a:pt x="256" y="94"/>
                </a:cubicBezTo>
                <a:close/>
                <a:moveTo>
                  <a:pt x="660" y="4"/>
                </a:moveTo>
                <a:lnTo>
                  <a:pt x="660" y="4"/>
                </a:lnTo>
                <a:lnTo>
                  <a:pt x="207" y="3"/>
                </a:lnTo>
                <a:cubicBezTo>
                  <a:pt x="207" y="3"/>
                  <a:pt x="169" y="0"/>
                  <a:pt x="185" y="52"/>
                </a:cubicBezTo>
                <a:lnTo>
                  <a:pt x="244" y="279"/>
                </a:lnTo>
                <a:cubicBezTo>
                  <a:pt x="244" y="279"/>
                  <a:pt x="251" y="296"/>
                  <a:pt x="273" y="297"/>
                </a:cubicBezTo>
                <a:lnTo>
                  <a:pt x="602" y="298"/>
                </a:lnTo>
                <a:cubicBezTo>
                  <a:pt x="602" y="298"/>
                  <a:pt x="624" y="301"/>
                  <a:pt x="630" y="266"/>
                </a:cubicBezTo>
                <a:lnTo>
                  <a:pt x="685" y="33"/>
                </a:lnTo>
                <a:cubicBezTo>
                  <a:pt x="685" y="33"/>
                  <a:pt x="695" y="3"/>
                  <a:pt x="660" y="4"/>
                </a:cubicBezTo>
                <a:close/>
                <a:moveTo>
                  <a:pt x="612" y="326"/>
                </a:moveTo>
                <a:lnTo>
                  <a:pt x="612" y="326"/>
                </a:lnTo>
                <a:lnTo>
                  <a:pt x="228" y="326"/>
                </a:lnTo>
                <a:lnTo>
                  <a:pt x="149" y="19"/>
                </a:lnTo>
                <a:cubicBezTo>
                  <a:pt x="144" y="5"/>
                  <a:pt x="133" y="6"/>
                  <a:pt x="133" y="6"/>
                </a:cubicBezTo>
                <a:lnTo>
                  <a:pt x="11" y="6"/>
                </a:lnTo>
                <a:cubicBezTo>
                  <a:pt x="1" y="7"/>
                  <a:pt x="0" y="11"/>
                  <a:pt x="0" y="19"/>
                </a:cubicBezTo>
                <a:cubicBezTo>
                  <a:pt x="0" y="32"/>
                  <a:pt x="10" y="33"/>
                  <a:pt x="10" y="33"/>
                </a:cubicBezTo>
                <a:lnTo>
                  <a:pt x="90" y="33"/>
                </a:lnTo>
                <a:cubicBezTo>
                  <a:pt x="93" y="33"/>
                  <a:pt x="99" y="34"/>
                  <a:pt x="103" y="47"/>
                </a:cubicBezTo>
                <a:lnTo>
                  <a:pt x="190" y="384"/>
                </a:lnTo>
                <a:lnTo>
                  <a:pt x="612" y="384"/>
                </a:lnTo>
                <a:cubicBezTo>
                  <a:pt x="612" y="384"/>
                  <a:pt x="627" y="384"/>
                  <a:pt x="627" y="371"/>
                </a:cubicBezTo>
                <a:lnTo>
                  <a:pt x="627" y="337"/>
                </a:lnTo>
                <a:cubicBezTo>
                  <a:pt x="627" y="324"/>
                  <a:pt x="612" y="326"/>
                  <a:pt x="612" y="326"/>
                </a:cubicBezTo>
                <a:close/>
                <a:moveTo>
                  <a:pt x="530" y="412"/>
                </a:moveTo>
                <a:lnTo>
                  <a:pt x="530" y="412"/>
                </a:lnTo>
                <a:cubicBezTo>
                  <a:pt x="500" y="412"/>
                  <a:pt x="476" y="437"/>
                  <a:pt x="476" y="466"/>
                </a:cubicBezTo>
                <a:cubicBezTo>
                  <a:pt x="476" y="496"/>
                  <a:pt x="500" y="520"/>
                  <a:pt x="530" y="520"/>
                </a:cubicBezTo>
                <a:cubicBezTo>
                  <a:pt x="560" y="520"/>
                  <a:pt x="584" y="496"/>
                  <a:pt x="584" y="466"/>
                </a:cubicBezTo>
                <a:cubicBezTo>
                  <a:pt x="584" y="437"/>
                  <a:pt x="560" y="412"/>
                  <a:pt x="530" y="412"/>
                </a:cubicBezTo>
                <a:close/>
                <a:moveTo>
                  <a:pt x="286" y="412"/>
                </a:moveTo>
                <a:lnTo>
                  <a:pt x="286" y="412"/>
                </a:lnTo>
                <a:cubicBezTo>
                  <a:pt x="257" y="412"/>
                  <a:pt x="232" y="437"/>
                  <a:pt x="232" y="466"/>
                </a:cubicBezTo>
                <a:cubicBezTo>
                  <a:pt x="232" y="496"/>
                  <a:pt x="257" y="520"/>
                  <a:pt x="286" y="520"/>
                </a:cubicBezTo>
                <a:cubicBezTo>
                  <a:pt x="316" y="520"/>
                  <a:pt x="340" y="496"/>
                  <a:pt x="340" y="466"/>
                </a:cubicBezTo>
                <a:cubicBezTo>
                  <a:pt x="340" y="437"/>
                  <a:pt x="316" y="412"/>
                  <a:pt x="286" y="41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/>
            <a:endParaRPr lang="en-US" sz="1050">
              <a:solidFill>
                <a:prstClr val="white"/>
              </a:solidFill>
              <a:latin typeface="+mj-lt"/>
            </a:endParaRPr>
          </a:p>
        </p:txBody>
      </p:sp>
      <p:sp>
        <p:nvSpPr>
          <p:cNvPr id="37" name="Freeform 36"/>
          <p:cNvSpPr>
            <a:spLocks noChangeAspect="1" noEditPoints="1"/>
          </p:cNvSpPr>
          <p:nvPr/>
        </p:nvSpPr>
        <p:spPr bwMode="auto">
          <a:xfrm>
            <a:off x="5153297" y="3021486"/>
            <a:ext cx="510648" cy="385099"/>
          </a:xfrm>
          <a:custGeom>
            <a:avLst/>
            <a:gdLst>
              <a:gd name="T0" fmla="*/ 552 w 695"/>
              <a:gd name="T1" fmla="*/ 141 h 520"/>
              <a:gd name="T2" fmla="*/ 552 w 695"/>
              <a:gd name="T3" fmla="*/ 47 h 520"/>
              <a:gd name="T4" fmla="*/ 552 w 695"/>
              <a:gd name="T5" fmla="*/ 141 h 520"/>
              <a:gd name="T6" fmla="*/ 495 w 695"/>
              <a:gd name="T7" fmla="*/ 261 h 520"/>
              <a:gd name="T8" fmla="*/ 495 w 695"/>
              <a:gd name="T9" fmla="*/ 166 h 520"/>
              <a:gd name="T10" fmla="*/ 495 w 695"/>
              <a:gd name="T11" fmla="*/ 261 h 520"/>
              <a:gd name="T12" fmla="*/ 380 w 695"/>
              <a:gd name="T13" fmla="*/ 94 h 520"/>
              <a:gd name="T14" fmla="*/ 475 w 695"/>
              <a:gd name="T15" fmla="*/ 94 h 520"/>
              <a:gd name="T16" fmla="*/ 380 w 695"/>
              <a:gd name="T17" fmla="*/ 94 h 520"/>
              <a:gd name="T18" fmla="*/ 369 w 695"/>
              <a:gd name="T19" fmla="*/ 261 h 520"/>
              <a:gd name="T20" fmla="*/ 369 w 695"/>
              <a:gd name="T21" fmla="*/ 166 h 520"/>
              <a:gd name="T22" fmla="*/ 369 w 695"/>
              <a:gd name="T23" fmla="*/ 261 h 520"/>
              <a:gd name="T24" fmla="*/ 256 w 695"/>
              <a:gd name="T25" fmla="*/ 94 h 520"/>
              <a:gd name="T26" fmla="*/ 350 w 695"/>
              <a:gd name="T27" fmla="*/ 94 h 520"/>
              <a:gd name="T28" fmla="*/ 256 w 695"/>
              <a:gd name="T29" fmla="*/ 94 h 520"/>
              <a:gd name="T30" fmla="*/ 660 w 695"/>
              <a:gd name="T31" fmla="*/ 4 h 520"/>
              <a:gd name="T32" fmla="*/ 185 w 695"/>
              <a:gd name="T33" fmla="*/ 52 h 520"/>
              <a:gd name="T34" fmla="*/ 273 w 695"/>
              <a:gd name="T35" fmla="*/ 297 h 520"/>
              <a:gd name="T36" fmla="*/ 630 w 695"/>
              <a:gd name="T37" fmla="*/ 266 h 520"/>
              <a:gd name="T38" fmla="*/ 660 w 695"/>
              <a:gd name="T39" fmla="*/ 4 h 520"/>
              <a:gd name="T40" fmla="*/ 612 w 695"/>
              <a:gd name="T41" fmla="*/ 326 h 520"/>
              <a:gd name="T42" fmla="*/ 149 w 695"/>
              <a:gd name="T43" fmla="*/ 19 h 520"/>
              <a:gd name="T44" fmla="*/ 11 w 695"/>
              <a:gd name="T45" fmla="*/ 6 h 520"/>
              <a:gd name="T46" fmla="*/ 10 w 695"/>
              <a:gd name="T47" fmla="*/ 33 h 520"/>
              <a:gd name="T48" fmla="*/ 103 w 695"/>
              <a:gd name="T49" fmla="*/ 47 h 520"/>
              <a:gd name="T50" fmla="*/ 612 w 695"/>
              <a:gd name="T51" fmla="*/ 384 h 520"/>
              <a:gd name="T52" fmla="*/ 627 w 695"/>
              <a:gd name="T53" fmla="*/ 337 h 520"/>
              <a:gd name="T54" fmla="*/ 530 w 695"/>
              <a:gd name="T55" fmla="*/ 412 h 520"/>
              <a:gd name="T56" fmla="*/ 476 w 695"/>
              <a:gd name="T57" fmla="*/ 466 h 520"/>
              <a:gd name="T58" fmla="*/ 584 w 695"/>
              <a:gd name="T59" fmla="*/ 466 h 520"/>
              <a:gd name="T60" fmla="*/ 286 w 695"/>
              <a:gd name="T61" fmla="*/ 412 h 520"/>
              <a:gd name="T62" fmla="*/ 232 w 695"/>
              <a:gd name="T63" fmla="*/ 466 h 520"/>
              <a:gd name="T64" fmla="*/ 340 w 695"/>
              <a:gd name="T65" fmla="*/ 466 h 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95" h="520">
                <a:moveTo>
                  <a:pt x="552" y="141"/>
                </a:moveTo>
                <a:lnTo>
                  <a:pt x="552" y="141"/>
                </a:lnTo>
                <a:cubicBezTo>
                  <a:pt x="526" y="141"/>
                  <a:pt x="505" y="120"/>
                  <a:pt x="505" y="94"/>
                </a:cubicBezTo>
                <a:cubicBezTo>
                  <a:pt x="505" y="68"/>
                  <a:pt x="526" y="47"/>
                  <a:pt x="552" y="47"/>
                </a:cubicBezTo>
                <a:cubicBezTo>
                  <a:pt x="578" y="47"/>
                  <a:pt x="599" y="68"/>
                  <a:pt x="599" y="94"/>
                </a:cubicBezTo>
                <a:cubicBezTo>
                  <a:pt x="599" y="120"/>
                  <a:pt x="578" y="141"/>
                  <a:pt x="552" y="141"/>
                </a:cubicBezTo>
                <a:close/>
                <a:moveTo>
                  <a:pt x="495" y="261"/>
                </a:moveTo>
                <a:lnTo>
                  <a:pt x="495" y="261"/>
                </a:lnTo>
                <a:cubicBezTo>
                  <a:pt x="469" y="261"/>
                  <a:pt x="448" y="239"/>
                  <a:pt x="448" y="213"/>
                </a:cubicBezTo>
                <a:cubicBezTo>
                  <a:pt x="448" y="187"/>
                  <a:pt x="469" y="166"/>
                  <a:pt x="495" y="166"/>
                </a:cubicBezTo>
                <a:cubicBezTo>
                  <a:pt x="521" y="166"/>
                  <a:pt x="542" y="187"/>
                  <a:pt x="542" y="213"/>
                </a:cubicBezTo>
                <a:cubicBezTo>
                  <a:pt x="542" y="239"/>
                  <a:pt x="521" y="261"/>
                  <a:pt x="495" y="261"/>
                </a:cubicBezTo>
                <a:close/>
                <a:moveTo>
                  <a:pt x="380" y="94"/>
                </a:moveTo>
                <a:lnTo>
                  <a:pt x="380" y="94"/>
                </a:lnTo>
                <a:cubicBezTo>
                  <a:pt x="380" y="68"/>
                  <a:pt x="402" y="47"/>
                  <a:pt x="428" y="47"/>
                </a:cubicBezTo>
                <a:cubicBezTo>
                  <a:pt x="454" y="47"/>
                  <a:pt x="475" y="68"/>
                  <a:pt x="475" y="94"/>
                </a:cubicBezTo>
                <a:cubicBezTo>
                  <a:pt x="475" y="120"/>
                  <a:pt x="454" y="141"/>
                  <a:pt x="428" y="141"/>
                </a:cubicBezTo>
                <a:cubicBezTo>
                  <a:pt x="402" y="141"/>
                  <a:pt x="380" y="120"/>
                  <a:pt x="380" y="94"/>
                </a:cubicBezTo>
                <a:close/>
                <a:moveTo>
                  <a:pt x="369" y="261"/>
                </a:moveTo>
                <a:lnTo>
                  <a:pt x="369" y="261"/>
                </a:lnTo>
                <a:cubicBezTo>
                  <a:pt x="343" y="261"/>
                  <a:pt x="322" y="239"/>
                  <a:pt x="322" y="213"/>
                </a:cubicBezTo>
                <a:cubicBezTo>
                  <a:pt x="322" y="187"/>
                  <a:pt x="343" y="166"/>
                  <a:pt x="369" y="166"/>
                </a:cubicBezTo>
                <a:cubicBezTo>
                  <a:pt x="395" y="166"/>
                  <a:pt x="417" y="187"/>
                  <a:pt x="417" y="213"/>
                </a:cubicBezTo>
                <a:cubicBezTo>
                  <a:pt x="417" y="239"/>
                  <a:pt x="395" y="261"/>
                  <a:pt x="369" y="261"/>
                </a:cubicBezTo>
                <a:close/>
                <a:moveTo>
                  <a:pt x="256" y="94"/>
                </a:moveTo>
                <a:lnTo>
                  <a:pt x="256" y="94"/>
                </a:lnTo>
                <a:cubicBezTo>
                  <a:pt x="256" y="68"/>
                  <a:pt x="277" y="47"/>
                  <a:pt x="303" y="47"/>
                </a:cubicBezTo>
                <a:cubicBezTo>
                  <a:pt x="329" y="47"/>
                  <a:pt x="350" y="68"/>
                  <a:pt x="350" y="94"/>
                </a:cubicBezTo>
                <a:cubicBezTo>
                  <a:pt x="350" y="120"/>
                  <a:pt x="329" y="141"/>
                  <a:pt x="303" y="141"/>
                </a:cubicBezTo>
                <a:cubicBezTo>
                  <a:pt x="277" y="141"/>
                  <a:pt x="256" y="120"/>
                  <a:pt x="256" y="94"/>
                </a:cubicBezTo>
                <a:close/>
                <a:moveTo>
                  <a:pt x="660" y="4"/>
                </a:moveTo>
                <a:lnTo>
                  <a:pt x="660" y="4"/>
                </a:lnTo>
                <a:lnTo>
                  <a:pt x="207" y="3"/>
                </a:lnTo>
                <a:cubicBezTo>
                  <a:pt x="207" y="3"/>
                  <a:pt x="169" y="0"/>
                  <a:pt x="185" y="52"/>
                </a:cubicBezTo>
                <a:lnTo>
                  <a:pt x="244" y="279"/>
                </a:lnTo>
                <a:cubicBezTo>
                  <a:pt x="244" y="279"/>
                  <a:pt x="251" y="296"/>
                  <a:pt x="273" y="297"/>
                </a:cubicBezTo>
                <a:lnTo>
                  <a:pt x="602" y="298"/>
                </a:lnTo>
                <a:cubicBezTo>
                  <a:pt x="602" y="298"/>
                  <a:pt x="624" y="301"/>
                  <a:pt x="630" y="266"/>
                </a:cubicBezTo>
                <a:lnTo>
                  <a:pt x="685" y="33"/>
                </a:lnTo>
                <a:cubicBezTo>
                  <a:pt x="685" y="33"/>
                  <a:pt x="695" y="3"/>
                  <a:pt x="660" y="4"/>
                </a:cubicBezTo>
                <a:close/>
                <a:moveTo>
                  <a:pt x="612" y="326"/>
                </a:moveTo>
                <a:lnTo>
                  <a:pt x="612" y="326"/>
                </a:lnTo>
                <a:lnTo>
                  <a:pt x="228" y="326"/>
                </a:lnTo>
                <a:lnTo>
                  <a:pt x="149" y="19"/>
                </a:lnTo>
                <a:cubicBezTo>
                  <a:pt x="144" y="5"/>
                  <a:pt x="133" y="6"/>
                  <a:pt x="133" y="6"/>
                </a:cubicBezTo>
                <a:lnTo>
                  <a:pt x="11" y="6"/>
                </a:lnTo>
                <a:cubicBezTo>
                  <a:pt x="1" y="7"/>
                  <a:pt x="0" y="11"/>
                  <a:pt x="0" y="19"/>
                </a:cubicBezTo>
                <a:cubicBezTo>
                  <a:pt x="0" y="32"/>
                  <a:pt x="10" y="33"/>
                  <a:pt x="10" y="33"/>
                </a:cubicBezTo>
                <a:lnTo>
                  <a:pt x="90" y="33"/>
                </a:lnTo>
                <a:cubicBezTo>
                  <a:pt x="93" y="33"/>
                  <a:pt x="99" y="34"/>
                  <a:pt x="103" y="47"/>
                </a:cubicBezTo>
                <a:lnTo>
                  <a:pt x="190" y="384"/>
                </a:lnTo>
                <a:lnTo>
                  <a:pt x="612" y="384"/>
                </a:lnTo>
                <a:cubicBezTo>
                  <a:pt x="612" y="384"/>
                  <a:pt x="627" y="384"/>
                  <a:pt x="627" y="371"/>
                </a:cubicBezTo>
                <a:lnTo>
                  <a:pt x="627" y="337"/>
                </a:lnTo>
                <a:cubicBezTo>
                  <a:pt x="627" y="324"/>
                  <a:pt x="612" y="326"/>
                  <a:pt x="612" y="326"/>
                </a:cubicBezTo>
                <a:close/>
                <a:moveTo>
                  <a:pt x="530" y="412"/>
                </a:moveTo>
                <a:lnTo>
                  <a:pt x="530" y="412"/>
                </a:lnTo>
                <a:cubicBezTo>
                  <a:pt x="500" y="412"/>
                  <a:pt x="476" y="437"/>
                  <a:pt x="476" y="466"/>
                </a:cubicBezTo>
                <a:cubicBezTo>
                  <a:pt x="476" y="496"/>
                  <a:pt x="500" y="520"/>
                  <a:pt x="530" y="520"/>
                </a:cubicBezTo>
                <a:cubicBezTo>
                  <a:pt x="560" y="520"/>
                  <a:pt x="584" y="496"/>
                  <a:pt x="584" y="466"/>
                </a:cubicBezTo>
                <a:cubicBezTo>
                  <a:pt x="584" y="437"/>
                  <a:pt x="560" y="412"/>
                  <a:pt x="530" y="412"/>
                </a:cubicBezTo>
                <a:close/>
                <a:moveTo>
                  <a:pt x="286" y="412"/>
                </a:moveTo>
                <a:lnTo>
                  <a:pt x="286" y="412"/>
                </a:lnTo>
                <a:cubicBezTo>
                  <a:pt x="257" y="412"/>
                  <a:pt x="232" y="437"/>
                  <a:pt x="232" y="466"/>
                </a:cubicBezTo>
                <a:cubicBezTo>
                  <a:pt x="232" y="496"/>
                  <a:pt x="257" y="520"/>
                  <a:pt x="286" y="520"/>
                </a:cubicBezTo>
                <a:cubicBezTo>
                  <a:pt x="316" y="520"/>
                  <a:pt x="340" y="496"/>
                  <a:pt x="340" y="466"/>
                </a:cubicBezTo>
                <a:cubicBezTo>
                  <a:pt x="340" y="437"/>
                  <a:pt x="316" y="412"/>
                  <a:pt x="286" y="4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/>
            <a:endParaRPr lang="en-US" sz="1050">
              <a:solidFill>
                <a:prstClr val="white"/>
              </a:solidFill>
              <a:latin typeface="+mj-lt"/>
            </a:endParaRPr>
          </a:p>
        </p:txBody>
      </p:sp>
      <p:sp>
        <p:nvSpPr>
          <p:cNvPr id="38" name="Freeform 48"/>
          <p:cNvSpPr>
            <a:spLocks noChangeAspect="1"/>
          </p:cNvSpPr>
          <p:nvPr/>
        </p:nvSpPr>
        <p:spPr bwMode="auto">
          <a:xfrm>
            <a:off x="8686520" y="2911130"/>
            <a:ext cx="315202" cy="301752"/>
          </a:xfrm>
          <a:custGeom>
            <a:avLst/>
            <a:gdLst>
              <a:gd name="T0" fmla="*/ 2566 w 3726"/>
              <a:gd name="T1" fmla="*/ 30 h 3567"/>
              <a:gd name="T2" fmla="*/ 2737 w 3726"/>
              <a:gd name="T3" fmla="*/ 147 h 3567"/>
              <a:gd name="T4" fmla="*/ 2834 w 3726"/>
              <a:gd name="T5" fmla="*/ 331 h 3567"/>
              <a:gd name="T6" fmla="*/ 2834 w 3726"/>
              <a:gd name="T7" fmla="*/ 547 h 3567"/>
              <a:gd name="T8" fmla="*/ 2737 w 3726"/>
              <a:gd name="T9" fmla="*/ 731 h 3567"/>
              <a:gd name="T10" fmla="*/ 2566 w 3726"/>
              <a:gd name="T11" fmla="*/ 849 h 3567"/>
              <a:gd name="T12" fmla="*/ 2372 w 3726"/>
              <a:gd name="T13" fmla="*/ 877 h 3567"/>
              <a:gd name="T14" fmla="*/ 2230 w 3726"/>
              <a:gd name="T15" fmla="*/ 1399 h 3567"/>
              <a:gd name="T16" fmla="*/ 2345 w 3726"/>
              <a:gd name="T17" fmla="*/ 1598 h 3567"/>
              <a:gd name="T18" fmla="*/ 2370 w 3726"/>
              <a:gd name="T19" fmla="*/ 1835 h 3567"/>
              <a:gd name="T20" fmla="*/ 2299 w 3726"/>
              <a:gd name="T21" fmla="*/ 2054 h 3567"/>
              <a:gd name="T22" fmla="*/ 2797 w 3726"/>
              <a:gd name="T23" fmla="*/ 2263 h 3567"/>
              <a:gd name="T24" fmla="*/ 3050 w 3726"/>
              <a:gd name="T25" fmla="*/ 2215 h 3567"/>
              <a:gd name="T26" fmla="*/ 3313 w 3726"/>
              <a:gd name="T27" fmla="*/ 2268 h 3567"/>
              <a:gd name="T28" fmla="*/ 3528 w 3726"/>
              <a:gd name="T29" fmla="*/ 2412 h 3567"/>
              <a:gd name="T30" fmla="*/ 3673 w 3726"/>
              <a:gd name="T31" fmla="*/ 2627 h 3567"/>
              <a:gd name="T32" fmla="*/ 3726 w 3726"/>
              <a:gd name="T33" fmla="*/ 2890 h 3567"/>
              <a:gd name="T34" fmla="*/ 3673 w 3726"/>
              <a:gd name="T35" fmla="*/ 3153 h 3567"/>
              <a:gd name="T36" fmla="*/ 3528 w 3726"/>
              <a:gd name="T37" fmla="*/ 3369 h 3567"/>
              <a:gd name="T38" fmla="*/ 3313 w 3726"/>
              <a:gd name="T39" fmla="*/ 3514 h 3567"/>
              <a:gd name="T40" fmla="*/ 3050 w 3726"/>
              <a:gd name="T41" fmla="*/ 3567 h 3567"/>
              <a:gd name="T42" fmla="*/ 2787 w 3726"/>
              <a:gd name="T43" fmla="*/ 3514 h 3567"/>
              <a:gd name="T44" fmla="*/ 2571 w 3726"/>
              <a:gd name="T45" fmla="*/ 3369 h 3567"/>
              <a:gd name="T46" fmla="*/ 2426 w 3726"/>
              <a:gd name="T47" fmla="*/ 3153 h 3567"/>
              <a:gd name="T48" fmla="*/ 2373 w 3726"/>
              <a:gd name="T49" fmla="*/ 2890 h 3567"/>
              <a:gd name="T50" fmla="*/ 2419 w 3726"/>
              <a:gd name="T51" fmla="*/ 2644 h 3567"/>
              <a:gd name="T52" fmla="*/ 2089 w 3726"/>
              <a:gd name="T53" fmla="*/ 2263 h 3567"/>
              <a:gd name="T54" fmla="*/ 1870 w 3726"/>
              <a:gd name="T55" fmla="*/ 2334 h 3567"/>
              <a:gd name="T56" fmla="*/ 1635 w 3726"/>
              <a:gd name="T57" fmla="*/ 2310 h 3567"/>
              <a:gd name="T58" fmla="*/ 1439 w 3726"/>
              <a:gd name="T59" fmla="*/ 2197 h 3567"/>
              <a:gd name="T60" fmla="*/ 1303 w 3726"/>
              <a:gd name="T61" fmla="*/ 2018 h 3567"/>
              <a:gd name="T62" fmla="*/ 838 w 3726"/>
              <a:gd name="T63" fmla="*/ 2258 h 3567"/>
              <a:gd name="T64" fmla="*/ 719 w 3726"/>
              <a:gd name="T65" fmla="*/ 2412 h 3567"/>
              <a:gd name="T66" fmla="*/ 542 w 3726"/>
              <a:gd name="T67" fmla="*/ 2500 h 3567"/>
              <a:gd name="T68" fmla="*/ 331 w 3726"/>
              <a:gd name="T69" fmla="*/ 2499 h 3567"/>
              <a:gd name="T70" fmla="*/ 148 w 3726"/>
              <a:gd name="T71" fmla="*/ 2402 h 3567"/>
              <a:gd name="T72" fmla="*/ 29 w 3726"/>
              <a:gd name="T73" fmla="*/ 2233 h 3567"/>
              <a:gd name="T74" fmla="*/ 3 w 3726"/>
              <a:gd name="T75" fmla="*/ 2018 h 3567"/>
              <a:gd name="T76" fmla="*/ 79 w 3726"/>
              <a:gd name="T77" fmla="*/ 1823 h 3567"/>
              <a:gd name="T78" fmla="*/ 233 w 3726"/>
              <a:gd name="T79" fmla="*/ 1686 h 3567"/>
              <a:gd name="T80" fmla="*/ 440 w 3726"/>
              <a:gd name="T81" fmla="*/ 1634 h 3567"/>
              <a:gd name="T82" fmla="*/ 650 w 3726"/>
              <a:gd name="T83" fmla="*/ 1687 h 3567"/>
              <a:gd name="T84" fmla="*/ 805 w 3726"/>
              <a:gd name="T85" fmla="*/ 1829 h 3567"/>
              <a:gd name="T86" fmla="*/ 1251 w 3726"/>
              <a:gd name="T87" fmla="*/ 1713 h 3567"/>
              <a:gd name="T88" fmla="*/ 1324 w 3726"/>
              <a:gd name="T89" fmla="*/ 1490 h 3567"/>
              <a:gd name="T90" fmla="*/ 1478 w 3726"/>
              <a:gd name="T91" fmla="*/ 1321 h 3567"/>
              <a:gd name="T92" fmla="*/ 1689 w 3726"/>
              <a:gd name="T93" fmla="*/ 1225 h 3567"/>
              <a:gd name="T94" fmla="*/ 1926 w 3726"/>
              <a:gd name="T95" fmla="*/ 1224 h 3567"/>
              <a:gd name="T96" fmla="*/ 2022 w 3726"/>
              <a:gd name="T97" fmla="*/ 648 h 3567"/>
              <a:gd name="T98" fmla="*/ 1969 w 3726"/>
              <a:gd name="T99" fmla="*/ 440 h 3567"/>
              <a:gd name="T100" fmla="*/ 2021 w 3726"/>
              <a:gd name="T101" fmla="*/ 233 h 3567"/>
              <a:gd name="T102" fmla="*/ 2157 w 3726"/>
              <a:gd name="T103" fmla="*/ 78 h 3567"/>
              <a:gd name="T104" fmla="*/ 2353 w 3726"/>
              <a:gd name="T105" fmla="*/ 4 h 3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726" h="3567">
                <a:moveTo>
                  <a:pt x="2408" y="0"/>
                </a:moveTo>
                <a:lnTo>
                  <a:pt x="2463" y="4"/>
                </a:lnTo>
                <a:lnTo>
                  <a:pt x="2517" y="14"/>
                </a:lnTo>
                <a:lnTo>
                  <a:pt x="2566" y="30"/>
                </a:lnTo>
                <a:lnTo>
                  <a:pt x="2615" y="51"/>
                </a:lnTo>
                <a:lnTo>
                  <a:pt x="2659" y="78"/>
                </a:lnTo>
                <a:lnTo>
                  <a:pt x="2700" y="111"/>
                </a:lnTo>
                <a:lnTo>
                  <a:pt x="2737" y="147"/>
                </a:lnTo>
                <a:lnTo>
                  <a:pt x="2769" y="188"/>
                </a:lnTo>
                <a:lnTo>
                  <a:pt x="2796" y="233"/>
                </a:lnTo>
                <a:lnTo>
                  <a:pt x="2818" y="280"/>
                </a:lnTo>
                <a:lnTo>
                  <a:pt x="2834" y="331"/>
                </a:lnTo>
                <a:lnTo>
                  <a:pt x="2844" y="384"/>
                </a:lnTo>
                <a:lnTo>
                  <a:pt x="2848" y="440"/>
                </a:lnTo>
                <a:lnTo>
                  <a:pt x="2844" y="494"/>
                </a:lnTo>
                <a:lnTo>
                  <a:pt x="2834" y="547"/>
                </a:lnTo>
                <a:lnTo>
                  <a:pt x="2818" y="598"/>
                </a:lnTo>
                <a:lnTo>
                  <a:pt x="2796" y="645"/>
                </a:lnTo>
                <a:lnTo>
                  <a:pt x="2769" y="690"/>
                </a:lnTo>
                <a:lnTo>
                  <a:pt x="2737" y="731"/>
                </a:lnTo>
                <a:lnTo>
                  <a:pt x="2700" y="767"/>
                </a:lnTo>
                <a:lnTo>
                  <a:pt x="2659" y="800"/>
                </a:lnTo>
                <a:lnTo>
                  <a:pt x="2615" y="827"/>
                </a:lnTo>
                <a:lnTo>
                  <a:pt x="2566" y="849"/>
                </a:lnTo>
                <a:lnTo>
                  <a:pt x="2517" y="866"/>
                </a:lnTo>
                <a:lnTo>
                  <a:pt x="2463" y="875"/>
                </a:lnTo>
                <a:lnTo>
                  <a:pt x="2408" y="878"/>
                </a:lnTo>
                <a:lnTo>
                  <a:pt x="2372" y="877"/>
                </a:lnTo>
                <a:lnTo>
                  <a:pt x="2337" y="872"/>
                </a:lnTo>
                <a:lnTo>
                  <a:pt x="2145" y="1322"/>
                </a:lnTo>
                <a:lnTo>
                  <a:pt x="2189" y="1359"/>
                </a:lnTo>
                <a:lnTo>
                  <a:pt x="2230" y="1399"/>
                </a:lnTo>
                <a:lnTo>
                  <a:pt x="2266" y="1444"/>
                </a:lnTo>
                <a:lnTo>
                  <a:pt x="2296" y="1493"/>
                </a:lnTo>
                <a:lnTo>
                  <a:pt x="2323" y="1543"/>
                </a:lnTo>
                <a:lnTo>
                  <a:pt x="2345" y="1598"/>
                </a:lnTo>
                <a:lnTo>
                  <a:pt x="2360" y="1654"/>
                </a:lnTo>
                <a:lnTo>
                  <a:pt x="2370" y="1714"/>
                </a:lnTo>
                <a:lnTo>
                  <a:pt x="2373" y="1775"/>
                </a:lnTo>
                <a:lnTo>
                  <a:pt x="2370" y="1835"/>
                </a:lnTo>
                <a:lnTo>
                  <a:pt x="2361" y="1894"/>
                </a:lnTo>
                <a:lnTo>
                  <a:pt x="2345" y="1950"/>
                </a:lnTo>
                <a:lnTo>
                  <a:pt x="2324" y="2003"/>
                </a:lnTo>
                <a:lnTo>
                  <a:pt x="2299" y="2054"/>
                </a:lnTo>
                <a:lnTo>
                  <a:pt x="2634" y="2357"/>
                </a:lnTo>
                <a:lnTo>
                  <a:pt x="2685" y="2321"/>
                </a:lnTo>
                <a:lnTo>
                  <a:pt x="2739" y="2289"/>
                </a:lnTo>
                <a:lnTo>
                  <a:pt x="2797" y="2263"/>
                </a:lnTo>
                <a:lnTo>
                  <a:pt x="2857" y="2242"/>
                </a:lnTo>
                <a:lnTo>
                  <a:pt x="2919" y="2227"/>
                </a:lnTo>
                <a:lnTo>
                  <a:pt x="2983" y="2217"/>
                </a:lnTo>
                <a:lnTo>
                  <a:pt x="3050" y="2215"/>
                </a:lnTo>
                <a:lnTo>
                  <a:pt x="3119" y="2218"/>
                </a:lnTo>
                <a:lnTo>
                  <a:pt x="3186" y="2228"/>
                </a:lnTo>
                <a:lnTo>
                  <a:pt x="3251" y="2244"/>
                </a:lnTo>
                <a:lnTo>
                  <a:pt x="3313" y="2268"/>
                </a:lnTo>
                <a:lnTo>
                  <a:pt x="3372" y="2296"/>
                </a:lnTo>
                <a:lnTo>
                  <a:pt x="3427" y="2330"/>
                </a:lnTo>
                <a:lnTo>
                  <a:pt x="3481" y="2368"/>
                </a:lnTo>
                <a:lnTo>
                  <a:pt x="3528" y="2412"/>
                </a:lnTo>
                <a:lnTo>
                  <a:pt x="3572" y="2460"/>
                </a:lnTo>
                <a:lnTo>
                  <a:pt x="3610" y="2513"/>
                </a:lnTo>
                <a:lnTo>
                  <a:pt x="3644" y="2568"/>
                </a:lnTo>
                <a:lnTo>
                  <a:pt x="3673" y="2627"/>
                </a:lnTo>
                <a:lnTo>
                  <a:pt x="3696" y="2689"/>
                </a:lnTo>
                <a:lnTo>
                  <a:pt x="3712" y="2755"/>
                </a:lnTo>
                <a:lnTo>
                  <a:pt x="3722" y="2821"/>
                </a:lnTo>
                <a:lnTo>
                  <a:pt x="3726" y="2890"/>
                </a:lnTo>
                <a:lnTo>
                  <a:pt x="3722" y="2960"/>
                </a:lnTo>
                <a:lnTo>
                  <a:pt x="3712" y="3027"/>
                </a:lnTo>
                <a:lnTo>
                  <a:pt x="3696" y="3091"/>
                </a:lnTo>
                <a:lnTo>
                  <a:pt x="3673" y="3153"/>
                </a:lnTo>
                <a:lnTo>
                  <a:pt x="3644" y="3213"/>
                </a:lnTo>
                <a:lnTo>
                  <a:pt x="3610" y="3269"/>
                </a:lnTo>
                <a:lnTo>
                  <a:pt x="3572" y="3321"/>
                </a:lnTo>
                <a:lnTo>
                  <a:pt x="3528" y="3369"/>
                </a:lnTo>
                <a:lnTo>
                  <a:pt x="3481" y="3412"/>
                </a:lnTo>
                <a:lnTo>
                  <a:pt x="3427" y="3452"/>
                </a:lnTo>
                <a:lnTo>
                  <a:pt x="3372" y="3486"/>
                </a:lnTo>
                <a:lnTo>
                  <a:pt x="3313" y="3514"/>
                </a:lnTo>
                <a:lnTo>
                  <a:pt x="3251" y="3536"/>
                </a:lnTo>
                <a:lnTo>
                  <a:pt x="3186" y="3553"/>
                </a:lnTo>
                <a:lnTo>
                  <a:pt x="3119" y="3564"/>
                </a:lnTo>
                <a:lnTo>
                  <a:pt x="3050" y="3567"/>
                </a:lnTo>
                <a:lnTo>
                  <a:pt x="2980" y="3564"/>
                </a:lnTo>
                <a:lnTo>
                  <a:pt x="2913" y="3553"/>
                </a:lnTo>
                <a:lnTo>
                  <a:pt x="2849" y="3536"/>
                </a:lnTo>
                <a:lnTo>
                  <a:pt x="2787" y="3514"/>
                </a:lnTo>
                <a:lnTo>
                  <a:pt x="2727" y="3486"/>
                </a:lnTo>
                <a:lnTo>
                  <a:pt x="2671" y="3452"/>
                </a:lnTo>
                <a:lnTo>
                  <a:pt x="2619" y="3412"/>
                </a:lnTo>
                <a:lnTo>
                  <a:pt x="2571" y="3369"/>
                </a:lnTo>
                <a:lnTo>
                  <a:pt x="2528" y="3321"/>
                </a:lnTo>
                <a:lnTo>
                  <a:pt x="2488" y="3269"/>
                </a:lnTo>
                <a:lnTo>
                  <a:pt x="2454" y="3213"/>
                </a:lnTo>
                <a:lnTo>
                  <a:pt x="2426" y="3153"/>
                </a:lnTo>
                <a:lnTo>
                  <a:pt x="2404" y="3091"/>
                </a:lnTo>
                <a:lnTo>
                  <a:pt x="2387" y="3027"/>
                </a:lnTo>
                <a:lnTo>
                  <a:pt x="2376" y="2960"/>
                </a:lnTo>
                <a:lnTo>
                  <a:pt x="2373" y="2890"/>
                </a:lnTo>
                <a:lnTo>
                  <a:pt x="2375" y="2826"/>
                </a:lnTo>
                <a:lnTo>
                  <a:pt x="2384" y="2764"/>
                </a:lnTo>
                <a:lnTo>
                  <a:pt x="2399" y="2703"/>
                </a:lnTo>
                <a:lnTo>
                  <a:pt x="2419" y="2644"/>
                </a:lnTo>
                <a:lnTo>
                  <a:pt x="2444" y="2589"/>
                </a:lnTo>
                <a:lnTo>
                  <a:pt x="2474" y="2535"/>
                </a:lnTo>
                <a:lnTo>
                  <a:pt x="2137" y="2233"/>
                </a:lnTo>
                <a:lnTo>
                  <a:pt x="2089" y="2263"/>
                </a:lnTo>
                <a:lnTo>
                  <a:pt x="2039" y="2289"/>
                </a:lnTo>
                <a:lnTo>
                  <a:pt x="1984" y="2310"/>
                </a:lnTo>
                <a:lnTo>
                  <a:pt x="1929" y="2324"/>
                </a:lnTo>
                <a:lnTo>
                  <a:pt x="1870" y="2334"/>
                </a:lnTo>
                <a:lnTo>
                  <a:pt x="1810" y="2337"/>
                </a:lnTo>
                <a:lnTo>
                  <a:pt x="1750" y="2334"/>
                </a:lnTo>
                <a:lnTo>
                  <a:pt x="1692" y="2324"/>
                </a:lnTo>
                <a:lnTo>
                  <a:pt x="1635" y="2310"/>
                </a:lnTo>
                <a:lnTo>
                  <a:pt x="1582" y="2289"/>
                </a:lnTo>
                <a:lnTo>
                  <a:pt x="1531" y="2263"/>
                </a:lnTo>
                <a:lnTo>
                  <a:pt x="1484" y="2233"/>
                </a:lnTo>
                <a:lnTo>
                  <a:pt x="1439" y="2197"/>
                </a:lnTo>
                <a:lnTo>
                  <a:pt x="1399" y="2158"/>
                </a:lnTo>
                <a:lnTo>
                  <a:pt x="1362" y="2114"/>
                </a:lnTo>
                <a:lnTo>
                  <a:pt x="1330" y="2068"/>
                </a:lnTo>
                <a:lnTo>
                  <a:pt x="1303" y="2018"/>
                </a:lnTo>
                <a:lnTo>
                  <a:pt x="877" y="2111"/>
                </a:lnTo>
                <a:lnTo>
                  <a:pt x="870" y="2161"/>
                </a:lnTo>
                <a:lnTo>
                  <a:pt x="857" y="2210"/>
                </a:lnTo>
                <a:lnTo>
                  <a:pt x="838" y="2258"/>
                </a:lnTo>
                <a:lnTo>
                  <a:pt x="816" y="2300"/>
                </a:lnTo>
                <a:lnTo>
                  <a:pt x="788" y="2341"/>
                </a:lnTo>
                <a:lnTo>
                  <a:pt x="755" y="2378"/>
                </a:lnTo>
                <a:lnTo>
                  <a:pt x="719" y="2412"/>
                </a:lnTo>
                <a:lnTo>
                  <a:pt x="679" y="2442"/>
                </a:lnTo>
                <a:lnTo>
                  <a:pt x="636" y="2467"/>
                </a:lnTo>
                <a:lnTo>
                  <a:pt x="591" y="2486"/>
                </a:lnTo>
                <a:lnTo>
                  <a:pt x="542" y="2500"/>
                </a:lnTo>
                <a:lnTo>
                  <a:pt x="492" y="2509"/>
                </a:lnTo>
                <a:lnTo>
                  <a:pt x="440" y="2513"/>
                </a:lnTo>
                <a:lnTo>
                  <a:pt x="384" y="2509"/>
                </a:lnTo>
                <a:lnTo>
                  <a:pt x="331" y="2499"/>
                </a:lnTo>
                <a:lnTo>
                  <a:pt x="280" y="2483"/>
                </a:lnTo>
                <a:lnTo>
                  <a:pt x="233" y="2461"/>
                </a:lnTo>
                <a:lnTo>
                  <a:pt x="189" y="2434"/>
                </a:lnTo>
                <a:lnTo>
                  <a:pt x="148" y="2402"/>
                </a:lnTo>
                <a:lnTo>
                  <a:pt x="111" y="2365"/>
                </a:lnTo>
                <a:lnTo>
                  <a:pt x="79" y="2324"/>
                </a:lnTo>
                <a:lnTo>
                  <a:pt x="52" y="2280"/>
                </a:lnTo>
                <a:lnTo>
                  <a:pt x="29" y="2233"/>
                </a:lnTo>
                <a:lnTo>
                  <a:pt x="14" y="2182"/>
                </a:lnTo>
                <a:lnTo>
                  <a:pt x="3" y="2129"/>
                </a:lnTo>
                <a:lnTo>
                  <a:pt x="0" y="2073"/>
                </a:lnTo>
                <a:lnTo>
                  <a:pt x="3" y="2018"/>
                </a:lnTo>
                <a:lnTo>
                  <a:pt x="14" y="1965"/>
                </a:lnTo>
                <a:lnTo>
                  <a:pt x="29" y="1915"/>
                </a:lnTo>
                <a:lnTo>
                  <a:pt x="52" y="1867"/>
                </a:lnTo>
                <a:lnTo>
                  <a:pt x="79" y="1823"/>
                </a:lnTo>
                <a:lnTo>
                  <a:pt x="111" y="1782"/>
                </a:lnTo>
                <a:lnTo>
                  <a:pt x="148" y="1745"/>
                </a:lnTo>
                <a:lnTo>
                  <a:pt x="189" y="1713"/>
                </a:lnTo>
                <a:lnTo>
                  <a:pt x="233" y="1686"/>
                </a:lnTo>
                <a:lnTo>
                  <a:pt x="280" y="1663"/>
                </a:lnTo>
                <a:lnTo>
                  <a:pt x="331" y="1647"/>
                </a:lnTo>
                <a:lnTo>
                  <a:pt x="384" y="1637"/>
                </a:lnTo>
                <a:lnTo>
                  <a:pt x="440" y="1634"/>
                </a:lnTo>
                <a:lnTo>
                  <a:pt x="495" y="1637"/>
                </a:lnTo>
                <a:lnTo>
                  <a:pt x="549" y="1649"/>
                </a:lnTo>
                <a:lnTo>
                  <a:pt x="601" y="1664"/>
                </a:lnTo>
                <a:lnTo>
                  <a:pt x="650" y="1687"/>
                </a:lnTo>
                <a:lnTo>
                  <a:pt x="694" y="1715"/>
                </a:lnTo>
                <a:lnTo>
                  <a:pt x="736" y="1749"/>
                </a:lnTo>
                <a:lnTo>
                  <a:pt x="772" y="1786"/>
                </a:lnTo>
                <a:lnTo>
                  <a:pt x="805" y="1829"/>
                </a:lnTo>
                <a:lnTo>
                  <a:pt x="832" y="1875"/>
                </a:lnTo>
                <a:lnTo>
                  <a:pt x="1249" y="1784"/>
                </a:lnTo>
                <a:lnTo>
                  <a:pt x="1248" y="1775"/>
                </a:lnTo>
                <a:lnTo>
                  <a:pt x="1251" y="1713"/>
                </a:lnTo>
                <a:lnTo>
                  <a:pt x="1261" y="1654"/>
                </a:lnTo>
                <a:lnTo>
                  <a:pt x="1277" y="1597"/>
                </a:lnTo>
                <a:lnTo>
                  <a:pt x="1298" y="1542"/>
                </a:lnTo>
                <a:lnTo>
                  <a:pt x="1324" y="1490"/>
                </a:lnTo>
                <a:lnTo>
                  <a:pt x="1356" y="1443"/>
                </a:lnTo>
                <a:lnTo>
                  <a:pt x="1393" y="1398"/>
                </a:lnTo>
                <a:lnTo>
                  <a:pt x="1434" y="1357"/>
                </a:lnTo>
                <a:lnTo>
                  <a:pt x="1478" y="1321"/>
                </a:lnTo>
                <a:lnTo>
                  <a:pt x="1527" y="1289"/>
                </a:lnTo>
                <a:lnTo>
                  <a:pt x="1578" y="1262"/>
                </a:lnTo>
                <a:lnTo>
                  <a:pt x="1633" y="1241"/>
                </a:lnTo>
                <a:lnTo>
                  <a:pt x="1689" y="1225"/>
                </a:lnTo>
                <a:lnTo>
                  <a:pt x="1749" y="1216"/>
                </a:lnTo>
                <a:lnTo>
                  <a:pt x="1810" y="1212"/>
                </a:lnTo>
                <a:lnTo>
                  <a:pt x="1869" y="1216"/>
                </a:lnTo>
                <a:lnTo>
                  <a:pt x="1926" y="1224"/>
                </a:lnTo>
                <a:lnTo>
                  <a:pt x="2120" y="771"/>
                </a:lnTo>
                <a:lnTo>
                  <a:pt x="2083" y="733"/>
                </a:lnTo>
                <a:lnTo>
                  <a:pt x="2049" y="693"/>
                </a:lnTo>
                <a:lnTo>
                  <a:pt x="2022" y="648"/>
                </a:lnTo>
                <a:lnTo>
                  <a:pt x="1999" y="600"/>
                </a:lnTo>
                <a:lnTo>
                  <a:pt x="1982" y="548"/>
                </a:lnTo>
                <a:lnTo>
                  <a:pt x="1972" y="495"/>
                </a:lnTo>
                <a:lnTo>
                  <a:pt x="1969" y="440"/>
                </a:lnTo>
                <a:lnTo>
                  <a:pt x="1972" y="384"/>
                </a:lnTo>
                <a:lnTo>
                  <a:pt x="1982" y="331"/>
                </a:lnTo>
                <a:lnTo>
                  <a:pt x="1998" y="280"/>
                </a:lnTo>
                <a:lnTo>
                  <a:pt x="2021" y="233"/>
                </a:lnTo>
                <a:lnTo>
                  <a:pt x="2048" y="188"/>
                </a:lnTo>
                <a:lnTo>
                  <a:pt x="2079" y="147"/>
                </a:lnTo>
                <a:lnTo>
                  <a:pt x="2117" y="111"/>
                </a:lnTo>
                <a:lnTo>
                  <a:pt x="2157" y="78"/>
                </a:lnTo>
                <a:lnTo>
                  <a:pt x="2201" y="51"/>
                </a:lnTo>
                <a:lnTo>
                  <a:pt x="2249" y="30"/>
                </a:lnTo>
                <a:lnTo>
                  <a:pt x="2300" y="14"/>
                </a:lnTo>
                <a:lnTo>
                  <a:pt x="2353" y="4"/>
                </a:lnTo>
                <a:lnTo>
                  <a:pt x="240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/>
            <a:endParaRPr lang="en-US" sz="1050">
              <a:solidFill>
                <a:prstClr val="white"/>
              </a:solidFill>
              <a:latin typeface="+mj-lt"/>
            </a:endParaRPr>
          </a:p>
        </p:txBody>
      </p:sp>
      <p:sp>
        <p:nvSpPr>
          <p:cNvPr id="39" name="Freeform 48"/>
          <p:cNvSpPr>
            <a:spLocks noChangeAspect="1"/>
          </p:cNvSpPr>
          <p:nvPr/>
        </p:nvSpPr>
        <p:spPr bwMode="auto">
          <a:xfrm>
            <a:off x="5040715" y="4127088"/>
            <a:ext cx="430937" cy="412548"/>
          </a:xfrm>
          <a:custGeom>
            <a:avLst/>
            <a:gdLst>
              <a:gd name="T0" fmla="*/ 2566 w 3726"/>
              <a:gd name="T1" fmla="*/ 30 h 3567"/>
              <a:gd name="T2" fmla="*/ 2737 w 3726"/>
              <a:gd name="T3" fmla="*/ 147 h 3567"/>
              <a:gd name="T4" fmla="*/ 2834 w 3726"/>
              <a:gd name="T5" fmla="*/ 331 h 3567"/>
              <a:gd name="T6" fmla="*/ 2834 w 3726"/>
              <a:gd name="T7" fmla="*/ 547 h 3567"/>
              <a:gd name="T8" fmla="*/ 2737 w 3726"/>
              <a:gd name="T9" fmla="*/ 731 h 3567"/>
              <a:gd name="T10" fmla="*/ 2566 w 3726"/>
              <a:gd name="T11" fmla="*/ 849 h 3567"/>
              <a:gd name="T12" fmla="*/ 2372 w 3726"/>
              <a:gd name="T13" fmla="*/ 877 h 3567"/>
              <a:gd name="T14" fmla="*/ 2230 w 3726"/>
              <a:gd name="T15" fmla="*/ 1399 h 3567"/>
              <a:gd name="T16" fmla="*/ 2345 w 3726"/>
              <a:gd name="T17" fmla="*/ 1598 h 3567"/>
              <a:gd name="T18" fmla="*/ 2370 w 3726"/>
              <a:gd name="T19" fmla="*/ 1835 h 3567"/>
              <a:gd name="T20" fmla="*/ 2299 w 3726"/>
              <a:gd name="T21" fmla="*/ 2054 h 3567"/>
              <a:gd name="T22" fmla="*/ 2797 w 3726"/>
              <a:gd name="T23" fmla="*/ 2263 h 3567"/>
              <a:gd name="T24" fmla="*/ 3050 w 3726"/>
              <a:gd name="T25" fmla="*/ 2215 h 3567"/>
              <a:gd name="T26" fmla="*/ 3313 w 3726"/>
              <a:gd name="T27" fmla="*/ 2268 h 3567"/>
              <a:gd name="T28" fmla="*/ 3528 w 3726"/>
              <a:gd name="T29" fmla="*/ 2412 h 3567"/>
              <a:gd name="T30" fmla="*/ 3673 w 3726"/>
              <a:gd name="T31" fmla="*/ 2627 h 3567"/>
              <a:gd name="T32" fmla="*/ 3726 w 3726"/>
              <a:gd name="T33" fmla="*/ 2890 h 3567"/>
              <a:gd name="T34" fmla="*/ 3673 w 3726"/>
              <a:gd name="T35" fmla="*/ 3153 h 3567"/>
              <a:gd name="T36" fmla="*/ 3528 w 3726"/>
              <a:gd name="T37" fmla="*/ 3369 h 3567"/>
              <a:gd name="T38" fmla="*/ 3313 w 3726"/>
              <a:gd name="T39" fmla="*/ 3514 h 3567"/>
              <a:gd name="T40" fmla="*/ 3050 w 3726"/>
              <a:gd name="T41" fmla="*/ 3567 h 3567"/>
              <a:gd name="T42" fmla="*/ 2787 w 3726"/>
              <a:gd name="T43" fmla="*/ 3514 h 3567"/>
              <a:gd name="T44" fmla="*/ 2571 w 3726"/>
              <a:gd name="T45" fmla="*/ 3369 h 3567"/>
              <a:gd name="T46" fmla="*/ 2426 w 3726"/>
              <a:gd name="T47" fmla="*/ 3153 h 3567"/>
              <a:gd name="T48" fmla="*/ 2373 w 3726"/>
              <a:gd name="T49" fmla="*/ 2890 h 3567"/>
              <a:gd name="T50" fmla="*/ 2419 w 3726"/>
              <a:gd name="T51" fmla="*/ 2644 h 3567"/>
              <a:gd name="T52" fmla="*/ 2089 w 3726"/>
              <a:gd name="T53" fmla="*/ 2263 h 3567"/>
              <a:gd name="T54" fmla="*/ 1870 w 3726"/>
              <a:gd name="T55" fmla="*/ 2334 h 3567"/>
              <a:gd name="T56" fmla="*/ 1635 w 3726"/>
              <a:gd name="T57" fmla="*/ 2310 h 3567"/>
              <a:gd name="T58" fmla="*/ 1439 w 3726"/>
              <a:gd name="T59" fmla="*/ 2197 h 3567"/>
              <a:gd name="T60" fmla="*/ 1303 w 3726"/>
              <a:gd name="T61" fmla="*/ 2018 h 3567"/>
              <a:gd name="T62" fmla="*/ 838 w 3726"/>
              <a:gd name="T63" fmla="*/ 2258 h 3567"/>
              <a:gd name="T64" fmla="*/ 719 w 3726"/>
              <a:gd name="T65" fmla="*/ 2412 h 3567"/>
              <a:gd name="T66" fmla="*/ 542 w 3726"/>
              <a:gd name="T67" fmla="*/ 2500 h 3567"/>
              <a:gd name="T68" fmla="*/ 331 w 3726"/>
              <a:gd name="T69" fmla="*/ 2499 h 3567"/>
              <a:gd name="T70" fmla="*/ 148 w 3726"/>
              <a:gd name="T71" fmla="*/ 2402 h 3567"/>
              <a:gd name="T72" fmla="*/ 29 w 3726"/>
              <a:gd name="T73" fmla="*/ 2233 h 3567"/>
              <a:gd name="T74" fmla="*/ 3 w 3726"/>
              <a:gd name="T75" fmla="*/ 2018 h 3567"/>
              <a:gd name="T76" fmla="*/ 79 w 3726"/>
              <a:gd name="T77" fmla="*/ 1823 h 3567"/>
              <a:gd name="T78" fmla="*/ 233 w 3726"/>
              <a:gd name="T79" fmla="*/ 1686 h 3567"/>
              <a:gd name="T80" fmla="*/ 440 w 3726"/>
              <a:gd name="T81" fmla="*/ 1634 h 3567"/>
              <a:gd name="T82" fmla="*/ 650 w 3726"/>
              <a:gd name="T83" fmla="*/ 1687 h 3567"/>
              <a:gd name="T84" fmla="*/ 805 w 3726"/>
              <a:gd name="T85" fmla="*/ 1829 h 3567"/>
              <a:gd name="T86" fmla="*/ 1251 w 3726"/>
              <a:gd name="T87" fmla="*/ 1713 h 3567"/>
              <a:gd name="T88" fmla="*/ 1324 w 3726"/>
              <a:gd name="T89" fmla="*/ 1490 h 3567"/>
              <a:gd name="T90" fmla="*/ 1478 w 3726"/>
              <a:gd name="T91" fmla="*/ 1321 h 3567"/>
              <a:gd name="T92" fmla="*/ 1689 w 3726"/>
              <a:gd name="T93" fmla="*/ 1225 h 3567"/>
              <a:gd name="T94" fmla="*/ 1926 w 3726"/>
              <a:gd name="T95" fmla="*/ 1224 h 3567"/>
              <a:gd name="T96" fmla="*/ 2022 w 3726"/>
              <a:gd name="T97" fmla="*/ 648 h 3567"/>
              <a:gd name="T98" fmla="*/ 1969 w 3726"/>
              <a:gd name="T99" fmla="*/ 440 h 3567"/>
              <a:gd name="T100" fmla="*/ 2021 w 3726"/>
              <a:gd name="T101" fmla="*/ 233 h 3567"/>
              <a:gd name="T102" fmla="*/ 2157 w 3726"/>
              <a:gd name="T103" fmla="*/ 78 h 3567"/>
              <a:gd name="T104" fmla="*/ 2353 w 3726"/>
              <a:gd name="T105" fmla="*/ 4 h 3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726" h="3567">
                <a:moveTo>
                  <a:pt x="2408" y="0"/>
                </a:moveTo>
                <a:lnTo>
                  <a:pt x="2463" y="4"/>
                </a:lnTo>
                <a:lnTo>
                  <a:pt x="2517" y="14"/>
                </a:lnTo>
                <a:lnTo>
                  <a:pt x="2566" y="30"/>
                </a:lnTo>
                <a:lnTo>
                  <a:pt x="2615" y="51"/>
                </a:lnTo>
                <a:lnTo>
                  <a:pt x="2659" y="78"/>
                </a:lnTo>
                <a:lnTo>
                  <a:pt x="2700" y="111"/>
                </a:lnTo>
                <a:lnTo>
                  <a:pt x="2737" y="147"/>
                </a:lnTo>
                <a:lnTo>
                  <a:pt x="2769" y="188"/>
                </a:lnTo>
                <a:lnTo>
                  <a:pt x="2796" y="233"/>
                </a:lnTo>
                <a:lnTo>
                  <a:pt x="2818" y="280"/>
                </a:lnTo>
                <a:lnTo>
                  <a:pt x="2834" y="331"/>
                </a:lnTo>
                <a:lnTo>
                  <a:pt x="2844" y="384"/>
                </a:lnTo>
                <a:lnTo>
                  <a:pt x="2848" y="440"/>
                </a:lnTo>
                <a:lnTo>
                  <a:pt x="2844" y="494"/>
                </a:lnTo>
                <a:lnTo>
                  <a:pt x="2834" y="547"/>
                </a:lnTo>
                <a:lnTo>
                  <a:pt x="2818" y="598"/>
                </a:lnTo>
                <a:lnTo>
                  <a:pt x="2796" y="645"/>
                </a:lnTo>
                <a:lnTo>
                  <a:pt x="2769" y="690"/>
                </a:lnTo>
                <a:lnTo>
                  <a:pt x="2737" y="731"/>
                </a:lnTo>
                <a:lnTo>
                  <a:pt x="2700" y="767"/>
                </a:lnTo>
                <a:lnTo>
                  <a:pt x="2659" y="800"/>
                </a:lnTo>
                <a:lnTo>
                  <a:pt x="2615" y="827"/>
                </a:lnTo>
                <a:lnTo>
                  <a:pt x="2566" y="849"/>
                </a:lnTo>
                <a:lnTo>
                  <a:pt x="2517" y="866"/>
                </a:lnTo>
                <a:lnTo>
                  <a:pt x="2463" y="875"/>
                </a:lnTo>
                <a:lnTo>
                  <a:pt x="2408" y="878"/>
                </a:lnTo>
                <a:lnTo>
                  <a:pt x="2372" y="877"/>
                </a:lnTo>
                <a:lnTo>
                  <a:pt x="2337" y="872"/>
                </a:lnTo>
                <a:lnTo>
                  <a:pt x="2145" y="1322"/>
                </a:lnTo>
                <a:lnTo>
                  <a:pt x="2189" y="1359"/>
                </a:lnTo>
                <a:lnTo>
                  <a:pt x="2230" y="1399"/>
                </a:lnTo>
                <a:lnTo>
                  <a:pt x="2266" y="1444"/>
                </a:lnTo>
                <a:lnTo>
                  <a:pt x="2296" y="1493"/>
                </a:lnTo>
                <a:lnTo>
                  <a:pt x="2323" y="1543"/>
                </a:lnTo>
                <a:lnTo>
                  <a:pt x="2345" y="1598"/>
                </a:lnTo>
                <a:lnTo>
                  <a:pt x="2360" y="1654"/>
                </a:lnTo>
                <a:lnTo>
                  <a:pt x="2370" y="1714"/>
                </a:lnTo>
                <a:lnTo>
                  <a:pt x="2373" y="1775"/>
                </a:lnTo>
                <a:lnTo>
                  <a:pt x="2370" y="1835"/>
                </a:lnTo>
                <a:lnTo>
                  <a:pt x="2361" y="1894"/>
                </a:lnTo>
                <a:lnTo>
                  <a:pt x="2345" y="1950"/>
                </a:lnTo>
                <a:lnTo>
                  <a:pt x="2324" y="2003"/>
                </a:lnTo>
                <a:lnTo>
                  <a:pt x="2299" y="2054"/>
                </a:lnTo>
                <a:lnTo>
                  <a:pt x="2634" y="2357"/>
                </a:lnTo>
                <a:lnTo>
                  <a:pt x="2685" y="2321"/>
                </a:lnTo>
                <a:lnTo>
                  <a:pt x="2739" y="2289"/>
                </a:lnTo>
                <a:lnTo>
                  <a:pt x="2797" y="2263"/>
                </a:lnTo>
                <a:lnTo>
                  <a:pt x="2857" y="2242"/>
                </a:lnTo>
                <a:lnTo>
                  <a:pt x="2919" y="2227"/>
                </a:lnTo>
                <a:lnTo>
                  <a:pt x="2983" y="2217"/>
                </a:lnTo>
                <a:lnTo>
                  <a:pt x="3050" y="2215"/>
                </a:lnTo>
                <a:lnTo>
                  <a:pt x="3119" y="2218"/>
                </a:lnTo>
                <a:lnTo>
                  <a:pt x="3186" y="2228"/>
                </a:lnTo>
                <a:lnTo>
                  <a:pt x="3251" y="2244"/>
                </a:lnTo>
                <a:lnTo>
                  <a:pt x="3313" y="2268"/>
                </a:lnTo>
                <a:lnTo>
                  <a:pt x="3372" y="2296"/>
                </a:lnTo>
                <a:lnTo>
                  <a:pt x="3427" y="2330"/>
                </a:lnTo>
                <a:lnTo>
                  <a:pt x="3481" y="2368"/>
                </a:lnTo>
                <a:lnTo>
                  <a:pt x="3528" y="2412"/>
                </a:lnTo>
                <a:lnTo>
                  <a:pt x="3572" y="2460"/>
                </a:lnTo>
                <a:lnTo>
                  <a:pt x="3610" y="2513"/>
                </a:lnTo>
                <a:lnTo>
                  <a:pt x="3644" y="2568"/>
                </a:lnTo>
                <a:lnTo>
                  <a:pt x="3673" y="2627"/>
                </a:lnTo>
                <a:lnTo>
                  <a:pt x="3696" y="2689"/>
                </a:lnTo>
                <a:lnTo>
                  <a:pt x="3712" y="2755"/>
                </a:lnTo>
                <a:lnTo>
                  <a:pt x="3722" y="2821"/>
                </a:lnTo>
                <a:lnTo>
                  <a:pt x="3726" y="2890"/>
                </a:lnTo>
                <a:lnTo>
                  <a:pt x="3722" y="2960"/>
                </a:lnTo>
                <a:lnTo>
                  <a:pt x="3712" y="3027"/>
                </a:lnTo>
                <a:lnTo>
                  <a:pt x="3696" y="3091"/>
                </a:lnTo>
                <a:lnTo>
                  <a:pt x="3673" y="3153"/>
                </a:lnTo>
                <a:lnTo>
                  <a:pt x="3644" y="3213"/>
                </a:lnTo>
                <a:lnTo>
                  <a:pt x="3610" y="3269"/>
                </a:lnTo>
                <a:lnTo>
                  <a:pt x="3572" y="3321"/>
                </a:lnTo>
                <a:lnTo>
                  <a:pt x="3528" y="3369"/>
                </a:lnTo>
                <a:lnTo>
                  <a:pt x="3481" y="3412"/>
                </a:lnTo>
                <a:lnTo>
                  <a:pt x="3427" y="3452"/>
                </a:lnTo>
                <a:lnTo>
                  <a:pt x="3372" y="3486"/>
                </a:lnTo>
                <a:lnTo>
                  <a:pt x="3313" y="3514"/>
                </a:lnTo>
                <a:lnTo>
                  <a:pt x="3251" y="3536"/>
                </a:lnTo>
                <a:lnTo>
                  <a:pt x="3186" y="3553"/>
                </a:lnTo>
                <a:lnTo>
                  <a:pt x="3119" y="3564"/>
                </a:lnTo>
                <a:lnTo>
                  <a:pt x="3050" y="3567"/>
                </a:lnTo>
                <a:lnTo>
                  <a:pt x="2980" y="3564"/>
                </a:lnTo>
                <a:lnTo>
                  <a:pt x="2913" y="3553"/>
                </a:lnTo>
                <a:lnTo>
                  <a:pt x="2849" y="3536"/>
                </a:lnTo>
                <a:lnTo>
                  <a:pt x="2787" y="3514"/>
                </a:lnTo>
                <a:lnTo>
                  <a:pt x="2727" y="3486"/>
                </a:lnTo>
                <a:lnTo>
                  <a:pt x="2671" y="3452"/>
                </a:lnTo>
                <a:lnTo>
                  <a:pt x="2619" y="3412"/>
                </a:lnTo>
                <a:lnTo>
                  <a:pt x="2571" y="3369"/>
                </a:lnTo>
                <a:lnTo>
                  <a:pt x="2528" y="3321"/>
                </a:lnTo>
                <a:lnTo>
                  <a:pt x="2488" y="3269"/>
                </a:lnTo>
                <a:lnTo>
                  <a:pt x="2454" y="3213"/>
                </a:lnTo>
                <a:lnTo>
                  <a:pt x="2426" y="3153"/>
                </a:lnTo>
                <a:lnTo>
                  <a:pt x="2404" y="3091"/>
                </a:lnTo>
                <a:lnTo>
                  <a:pt x="2387" y="3027"/>
                </a:lnTo>
                <a:lnTo>
                  <a:pt x="2376" y="2960"/>
                </a:lnTo>
                <a:lnTo>
                  <a:pt x="2373" y="2890"/>
                </a:lnTo>
                <a:lnTo>
                  <a:pt x="2375" y="2826"/>
                </a:lnTo>
                <a:lnTo>
                  <a:pt x="2384" y="2764"/>
                </a:lnTo>
                <a:lnTo>
                  <a:pt x="2399" y="2703"/>
                </a:lnTo>
                <a:lnTo>
                  <a:pt x="2419" y="2644"/>
                </a:lnTo>
                <a:lnTo>
                  <a:pt x="2444" y="2589"/>
                </a:lnTo>
                <a:lnTo>
                  <a:pt x="2474" y="2535"/>
                </a:lnTo>
                <a:lnTo>
                  <a:pt x="2137" y="2233"/>
                </a:lnTo>
                <a:lnTo>
                  <a:pt x="2089" y="2263"/>
                </a:lnTo>
                <a:lnTo>
                  <a:pt x="2039" y="2289"/>
                </a:lnTo>
                <a:lnTo>
                  <a:pt x="1984" y="2310"/>
                </a:lnTo>
                <a:lnTo>
                  <a:pt x="1929" y="2324"/>
                </a:lnTo>
                <a:lnTo>
                  <a:pt x="1870" y="2334"/>
                </a:lnTo>
                <a:lnTo>
                  <a:pt x="1810" y="2337"/>
                </a:lnTo>
                <a:lnTo>
                  <a:pt x="1750" y="2334"/>
                </a:lnTo>
                <a:lnTo>
                  <a:pt x="1692" y="2324"/>
                </a:lnTo>
                <a:lnTo>
                  <a:pt x="1635" y="2310"/>
                </a:lnTo>
                <a:lnTo>
                  <a:pt x="1582" y="2289"/>
                </a:lnTo>
                <a:lnTo>
                  <a:pt x="1531" y="2263"/>
                </a:lnTo>
                <a:lnTo>
                  <a:pt x="1484" y="2233"/>
                </a:lnTo>
                <a:lnTo>
                  <a:pt x="1439" y="2197"/>
                </a:lnTo>
                <a:lnTo>
                  <a:pt x="1399" y="2158"/>
                </a:lnTo>
                <a:lnTo>
                  <a:pt x="1362" y="2114"/>
                </a:lnTo>
                <a:lnTo>
                  <a:pt x="1330" y="2068"/>
                </a:lnTo>
                <a:lnTo>
                  <a:pt x="1303" y="2018"/>
                </a:lnTo>
                <a:lnTo>
                  <a:pt x="877" y="2111"/>
                </a:lnTo>
                <a:lnTo>
                  <a:pt x="870" y="2161"/>
                </a:lnTo>
                <a:lnTo>
                  <a:pt x="857" y="2210"/>
                </a:lnTo>
                <a:lnTo>
                  <a:pt x="838" y="2258"/>
                </a:lnTo>
                <a:lnTo>
                  <a:pt x="816" y="2300"/>
                </a:lnTo>
                <a:lnTo>
                  <a:pt x="788" y="2341"/>
                </a:lnTo>
                <a:lnTo>
                  <a:pt x="755" y="2378"/>
                </a:lnTo>
                <a:lnTo>
                  <a:pt x="719" y="2412"/>
                </a:lnTo>
                <a:lnTo>
                  <a:pt x="679" y="2442"/>
                </a:lnTo>
                <a:lnTo>
                  <a:pt x="636" y="2467"/>
                </a:lnTo>
                <a:lnTo>
                  <a:pt x="591" y="2486"/>
                </a:lnTo>
                <a:lnTo>
                  <a:pt x="542" y="2500"/>
                </a:lnTo>
                <a:lnTo>
                  <a:pt x="492" y="2509"/>
                </a:lnTo>
                <a:lnTo>
                  <a:pt x="440" y="2513"/>
                </a:lnTo>
                <a:lnTo>
                  <a:pt x="384" y="2509"/>
                </a:lnTo>
                <a:lnTo>
                  <a:pt x="331" y="2499"/>
                </a:lnTo>
                <a:lnTo>
                  <a:pt x="280" y="2483"/>
                </a:lnTo>
                <a:lnTo>
                  <a:pt x="233" y="2461"/>
                </a:lnTo>
                <a:lnTo>
                  <a:pt x="189" y="2434"/>
                </a:lnTo>
                <a:lnTo>
                  <a:pt x="148" y="2402"/>
                </a:lnTo>
                <a:lnTo>
                  <a:pt x="111" y="2365"/>
                </a:lnTo>
                <a:lnTo>
                  <a:pt x="79" y="2324"/>
                </a:lnTo>
                <a:lnTo>
                  <a:pt x="52" y="2280"/>
                </a:lnTo>
                <a:lnTo>
                  <a:pt x="29" y="2233"/>
                </a:lnTo>
                <a:lnTo>
                  <a:pt x="14" y="2182"/>
                </a:lnTo>
                <a:lnTo>
                  <a:pt x="3" y="2129"/>
                </a:lnTo>
                <a:lnTo>
                  <a:pt x="0" y="2073"/>
                </a:lnTo>
                <a:lnTo>
                  <a:pt x="3" y="2018"/>
                </a:lnTo>
                <a:lnTo>
                  <a:pt x="14" y="1965"/>
                </a:lnTo>
                <a:lnTo>
                  <a:pt x="29" y="1915"/>
                </a:lnTo>
                <a:lnTo>
                  <a:pt x="52" y="1867"/>
                </a:lnTo>
                <a:lnTo>
                  <a:pt x="79" y="1823"/>
                </a:lnTo>
                <a:lnTo>
                  <a:pt x="111" y="1782"/>
                </a:lnTo>
                <a:lnTo>
                  <a:pt x="148" y="1745"/>
                </a:lnTo>
                <a:lnTo>
                  <a:pt x="189" y="1713"/>
                </a:lnTo>
                <a:lnTo>
                  <a:pt x="233" y="1686"/>
                </a:lnTo>
                <a:lnTo>
                  <a:pt x="280" y="1663"/>
                </a:lnTo>
                <a:lnTo>
                  <a:pt x="331" y="1647"/>
                </a:lnTo>
                <a:lnTo>
                  <a:pt x="384" y="1637"/>
                </a:lnTo>
                <a:lnTo>
                  <a:pt x="440" y="1634"/>
                </a:lnTo>
                <a:lnTo>
                  <a:pt x="495" y="1637"/>
                </a:lnTo>
                <a:lnTo>
                  <a:pt x="549" y="1649"/>
                </a:lnTo>
                <a:lnTo>
                  <a:pt x="601" y="1664"/>
                </a:lnTo>
                <a:lnTo>
                  <a:pt x="650" y="1687"/>
                </a:lnTo>
                <a:lnTo>
                  <a:pt x="694" y="1715"/>
                </a:lnTo>
                <a:lnTo>
                  <a:pt x="736" y="1749"/>
                </a:lnTo>
                <a:lnTo>
                  <a:pt x="772" y="1786"/>
                </a:lnTo>
                <a:lnTo>
                  <a:pt x="805" y="1829"/>
                </a:lnTo>
                <a:lnTo>
                  <a:pt x="832" y="1875"/>
                </a:lnTo>
                <a:lnTo>
                  <a:pt x="1249" y="1784"/>
                </a:lnTo>
                <a:lnTo>
                  <a:pt x="1248" y="1775"/>
                </a:lnTo>
                <a:lnTo>
                  <a:pt x="1251" y="1713"/>
                </a:lnTo>
                <a:lnTo>
                  <a:pt x="1261" y="1654"/>
                </a:lnTo>
                <a:lnTo>
                  <a:pt x="1277" y="1597"/>
                </a:lnTo>
                <a:lnTo>
                  <a:pt x="1298" y="1542"/>
                </a:lnTo>
                <a:lnTo>
                  <a:pt x="1324" y="1490"/>
                </a:lnTo>
                <a:lnTo>
                  <a:pt x="1356" y="1443"/>
                </a:lnTo>
                <a:lnTo>
                  <a:pt x="1393" y="1398"/>
                </a:lnTo>
                <a:lnTo>
                  <a:pt x="1434" y="1357"/>
                </a:lnTo>
                <a:lnTo>
                  <a:pt x="1478" y="1321"/>
                </a:lnTo>
                <a:lnTo>
                  <a:pt x="1527" y="1289"/>
                </a:lnTo>
                <a:lnTo>
                  <a:pt x="1578" y="1262"/>
                </a:lnTo>
                <a:lnTo>
                  <a:pt x="1633" y="1241"/>
                </a:lnTo>
                <a:lnTo>
                  <a:pt x="1689" y="1225"/>
                </a:lnTo>
                <a:lnTo>
                  <a:pt x="1749" y="1216"/>
                </a:lnTo>
                <a:lnTo>
                  <a:pt x="1810" y="1212"/>
                </a:lnTo>
                <a:lnTo>
                  <a:pt x="1869" y="1216"/>
                </a:lnTo>
                <a:lnTo>
                  <a:pt x="1926" y="1224"/>
                </a:lnTo>
                <a:lnTo>
                  <a:pt x="2120" y="771"/>
                </a:lnTo>
                <a:lnTo>
                  <a:pt x="2083" y="733"/>
                </a:lnTo>
                <a:lnTo>
                  <a:pt x="2049" y="693"/>
                </a:lnTo>
                <a:lnTo>
                  <a:pt x="2022" y="648"/>
                </a:lnTo>
                <a:lnTo>
                  <a:pt x="1999" y="600"/>
                </a:lnTo>
                <a:lnTo>
                  <a:pt x="1982" y="548"/>
                </a:lnTo>
                <a:lnTo>
                  <a:pt x="1972" y="495"/>
                </a:lnTo>
                <a:lnTo>
                  <a:pt x="1969" y="440"/>
                </a:lnTo>
                <a:lnTo>
                  <a:pt x="1972" y="384"/>
                </a:lnTo>
                <a:lnTo>
                  <a:pt x="1982" y="331"/>
                </a:lnTo>
                <a:lnTo>
                  <a:pt x="1998" y="280"/>
                </a:lnTo>
                <a:lnTo>
                  <a:pt x="2021" y="233"/>
                </a:lnTo>
                <a:lnTo>
                  <a:pt x="2048" y="188"/>
                </a:lnTo>
                <a:lnTo>
                  <a:pt x="2079" y="147"/>
                </a:lnTo>
                <a:lnTo>
                  <a:pt x="2117" y="111"/>
                </a:lnTo>
                <a:lnTo>
                  <a:pt x="2157" y="78"/>
                </a:lnTo>
                <a:lnTo>
                  <a:pt x="2201" y="51"/>
                </a:lnTo>
                <a:lnTo>
                  <a:pt x="2249" y="30"/>
                </a:lnTo>
                <a:lnTo>
                  <a:pt x="2300" y="14"/>
                </a:lnTo>
                <a:lnTo>
                  <a:pt x="2353" y="4"/>
                </a:lnTo>
                <a:lnTo>
                  <a:pt x="240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/>
            <a:endParaRPr lang="en-US" sz="1050">
              <a:solidFill>
                <a:prstClr val="white"/>
              </a:solidFill>
              <a:latin typeface="+mj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967464" y="4921486"/>
            <a:ext cx="3073209" cy="230832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/>
            <a:r>
              <a:rPr lang="en-US" sz="900" b="1">
                <a:latin typeface="Gill Sans MT"/>
              </a:rPr>
              <a:t>Figure 4. </a:t>
            </a:r>
            <a:r>
              <a:rPr lang="en-US" sz="900">
                <a:latin typeface="Gill Sans MT"/>
              </a:rPr>
              <a:t>Overall Impact at glance </a:t>
            </a: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 b="0" i="0" u="none" strike="noStrike" cap="none" smtClean="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6</a:t>
            </a:fld>
            <a:endParaRPr lang="en" sz="700" b="0" i="0" u="none" strike="noStrike" cap="none" dirty="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3710314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entagon 8"/>
          <p:cNvSpPr/>
          <p:nvPr/>
        </p:nvSpPr>
        <p:spPr bwMode="auto">
          <a:xfrm>
            <a:off x="2171701" y="2577736"/>
            <a:ext cx="6829425" cy="829289"/>
          </a:xfrm>
          <a:prstGeom prst="homePlate">
            <a:avLst/>
          </a:prstGeom>
          <a:solidFill>
            <a:schemeClr val="accent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PROJECT</a:t>
            </a:r>
            <a:r>
              <a:rPr kumimoji="0" lang="en-US" sz="2000" b="0" i="0" u="none" strike="noStrike" kern="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BACKGROUND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8" name="Manual Input 10"/>
          <p:cNvSpPr/>
          <p:nvPr/>
        </p:nvSpPr>
        <p:spPr bwMode="auto">
          <a:xfrm flipH="1">
            <a:off x="1041401" y="1915344"/>
            <a:ext cx="1130300" cy="149168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8 w 10000"/>
              <a:gd name="connsiteY0" fmla="*/ 447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18 w 10000"/>
              <a:gd name="connsiteY4" fmla="*/ 4474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18" y="4474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18" y="4474"/>
                </a:lnTo>
                <a:close/>
              </a:path>
            </a:pathLst>
          </a:custGeom>
          <a:solidFill>
            <a:schemeClr val="accent3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0" y="1915343"/>
            <a:ext cx="1049338" cy="1491683"/>
          </a:xfrm>
          <a:prstGeom prst="rect">
            <a:avLst/>
          </a:prstGeom>
          <a:solidFill>
            <a:srgbClr val="00B0F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ontAwesome" pitchFamily="2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 b="0" i="0" u="none" strike="noStrike" cap="none" smtClean="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7</a:t>
            </a:fld>
            <a:endParaRPr lang="en" sz="700" b="0" i="0" u="none" strike="noStrike" cap="none" dirty="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3973621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576915" y="3129280"/>
            <a:ext cx="92398" cy="369332"/>
          </a:xfrm>
          <a:prstGeom prst="rect">
            <a:avLst/>
          </a:prstGeom>
          <a:noFill/>
        </p:spPr>
        <p:txBody>
          <a:bodyPr wrap="none" lIns="0" rtlCol="0" anchor="ctr">
            <a:spAutoFit/>
          </a:bodyPr>
          <a:lstStyle/>
          <a:p>
            <a:endParaRPr lang="en-US" sz="1800">
              <a:solidFill>
                <a:srgbClr val="1C6FEE"/>
              </a:solidFill>
              <a:latin typeface="Gill Sans MT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22468" y="1568453"/>
            <a:ext cx="2742097" cy="338554"/>
          </a:xfrm>
          <a:prstGeom prst="rect">
            <a:avLst/>
          </a:prstGeom>
          <a:noFill/>
        </p:spPr>
        <p:txBody>
          <a:bodyPr wrap="none" lIns="0" rtlCol="0" anchor="ctr">
            <a:spAutoFit/>
          </a:bodyPr>
          <a:lstStyle/>
          <a:p>
            <a:r>
              <a:rPr lang="en-US" sz="1600" b="1">
                <a:solidFill>
                  <a:schemeClr val="accent3"/>
                </a:solidFill>
                <a:latin typeface="Gill Sans MT" panose="020B0502020104020203" pitchFamily="34" charset="0"/>
              </a:rPr>
              <a:t>I. WORKSTATION SETUP</a:t>
            </a:r>
            <a:endParaRPr lang="en-US" sz="1600" b="1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72817" y="3398516"/>
            <a:ext cx="2734082" cy="369332"/>
          </a:xfrm>
          <a:prstGeom prst="rect">
            <a:avLst/>
          </a:prstGeom>
          <a:noFill/>
        </p:spPr>
        <p:txBody>
          <a:bodyPr wrap="none" lIns="0" rtlCol="0" anchor="ctr">
            <a:spAutoFit/>
          </a:bodyPr>
          <a:lstStyle/>
          <a:p>
            <a:r>
              <a:rPr lang="en-US" sz="1800" b="1">
                <a:solidFill>
                  <a:schemeClr val="accent2"/>
                </a:solidFill>
                <a:latin typeface="Gill Sans MT" panose="020B0502020104020203" pitchFamily="34" charset="0"/>
              </a:rPr>
              <a:t>IV. CROP SELECTION 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531156" y="1445343"/>
            <a:ext cx="2554461" cy="584775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r>
              <a:rPr lang="en-US" sz="1600" b="1">
                <a:solidFill>
                  <a:srgbClr val="5F5F5F"/>
                </a:solidFill>
                <a:latin typeface="Gill Sans MT" panose="020B0502020104020203" pitchFamily="34" charset="0"/>
              </a:rPr>
              <a:t>II. WORK INSTRUCTIONS 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STATEMENT OF NEED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094533" y="1521460"/>
            <a:ext cx="3606800" cy="3048953"/>
            <a:chOff x="3124200" y="1609725"/>
            <a:chExt cx="3606800" cy="3048953"/>
          </a:xfrm>
        </p:grpSpPr>
        <p:grpSp>
          <p:nvGrpSpPr>
            <p:cNvPr id="82" name="Group 81"/>
            <p:cNvGrpSpPr/>
            <p:nvPr/>
          </p:nvGrpSpPr>
          <p:grpSpPr>
            <a:xfrm>
              <a:off x="3124200" y="1609725"/>
              <a:ext cx="3606800" cy="3048953"/>
              <a:chOff x="2199833" y="1314182"/>
              <a:chExt cx="4482836" cy="3314288"/>
            </a:xfrm>
          </p:grpSpPr>
          <p:sp>
            <p:nvSpPr>
              <p:cNvPr id="76" name="Shape 6001"/>
              <p:cNvSpPr/>
              <p:nvPr/>
            </p:nvSpPr>
            <p:spPr>
              <a:xfrm>
                <a:off x="2199833" y="1461801"/>
                <a:ext cx="2207022" cy="8247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678" y="0"/>
                    </a:moveTo>
                    <a:lnTo>
                      <a:pt x="21600" y="3706"/>
                    </a:lnTo>
                    <a:lnTo>
                      <a:pt x="21600" y="17153"/>
                    </a:lnTo>
                    <a:lnTo>
                      <a:pt x="4678" y="21600"/>
                    </a:lnTo>
                    <a:lnTo>
                      <a:pt x="0" y="11435"/>
                    </a:lnTo>
                    <a:lnTo>
                      <a:pt x="4678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 Light"/>
                  </a:defRPr>
                </a:lvl1pPr>
                <a:lvl2pPr marL="0" marR="0" indent="4572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 Light"/>
                  </a:defRPr>
                </a:lvl2pPr>
                <a:lvl3pPr marL="0" marR="0" indent="9144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 Light"/>
                  </a:defRPr>
                </a:lvl3pPr>
                <a:lvl4pPr marL="0" marR="0" indent="13716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 Light"/>
                  </a:defRPr>
                </a:lvl4pPr>
                <a:lvl5pPr marL="0" marR="0" indent="18288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 Light"/>
                  </a:defRPr>
                </a:lvl5pPr>
                <a:lvl6pPr marL="0" marR="0" indent="22860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 Light"/>
                  </a:defRPr>
                </a:lvl6pPr>
                <a:lvl7pPr marL="0" marR="0" indent="27432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 Light"/>
                  </a:defRPr>
                </a:lvl7pPr>
                <a:lvl8pPr marL="0" marR="0" indent="32004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 Light"/>
                  </a:defRPr>
                </a:lvl8pPr>
                <a:lvl9pPr marL="0" marR="0" indent="36576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Roboto Light"/>
                  </a:defRPr>
                </a:lvl9pPr>
              </a:lstStyle>
              <a:p>
                <a:endParaRPr lang="en-US" sz="1600" b="1">
                  <a:solidFill>
                    <a:schemeClr val="tx1"/>
                  </a:solidFill>
                  <a:latin typeface="Gill Sans MT" panose="020B0502020104020203" pitchFamily="34" charset="0"/>
                </a:endParaRPr>
              </a:p>
            </p:txBody>
          </p:sp>
          <p:grpSp>
            <p:nvGrpSpPr>
              <p:cNvPr id="39" name="Group 38"/>
              <p:cNvGrpSpPr/>
              <p:nvPr/>
            </p:nvGrpSpPr>
            <p:grpSpPr>
              <a:xfrm>
                <a:off x="2379669" y="1314182"/>
                <a:ext cx="4303000" cy="3314288"/>
                <a:chOff x="2361638" y="1364344"/>
                <a:chExt cx="4777394" cy="4275363"/>
              </a:xfrm>
            </p:grpSpPr>
            <p:sp>
              <p:nvSpPr>
                <p:cNvPr id="40" name="Shape 5985"/>
                <p:cNvSpPr/>
                <p:nvPr/>
              </p:nvSpPr>
              <p:spPr>
                <a:xfrm>
                  <a:off x="4542496" y="1364344"/>
                  <a:ext cx="220212" cy="427536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529"/>
                      </a:moveTo>
                      <a:cubicBezTo>
                        <a:pt x="0" y="21529"/>
                        <a:pt x="4891" y="21600"/>
                        <a:pt x="11411" y="21600"/>
                      </a:cubicBezTo>
                      <a:cubicBezTo>
                        <a:pt x="17525" y="21600"/>
                        <a:pt x="21600" y="21529"/>
                        <a:pt x="21600" y="21529"/>
                      </a:cubicBezTo>
                      <a:cubicBezTo>
                        <a:pt x="21600" y="143"/>
                        <a:pt x="21600" y="143"/>
                        <a:pt x="21600" y="143"/>
                      </a:cubicBezTo>
                      <a:cubicBezTo>
                        <a:pt x="21600" y="143"/>
                        <a:pt x="17117" y="0"/>
                        <a:pt x="10189" y="0"/>
                      </a:cubicBezTo>
                      <a:cubicBezTo>
                        <a:pt x="3668" y="0"/>
                        <a:pt x="0" y="143"/>
                        <a:pt x="0" y="143"/>
                      </a:cubicBezTo>
                      <a:lnTo>
                        <a:pt x="0" y="21529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12700">
                  <a:miter lim="400000"/>
                </a:ln>
              </p:spPr>
              <p:txBody>
                <a:bodyPr lIns="34289" rIns="34289"/>
                <a:lstStyle>
                  <a:def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Roboto Light"/>
                    </a:defRPr>
                  </a:lvl1pPr>
                  <a:lvl2pPr marL="0" marR="0" indent="45720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Roboto Light"/>
                    </a:defRPr>
                  </a:lvl2pPr>
                  <a:lvl3pPr marL="0" marR="0" indent="91440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Roboto Light"/>
                    </a:defRPr>
                  </a:lvl3pPr>
                  <a:lvl4pPr marL="0" marR="0" indent="137160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Roboto Light"/>
                    </a:defRPr>
                  </a:lvl4pPr>
                  <a:lvl5pPr marL="0" marR="0" indent="182880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Roboto Light"/>
                    </a:defRPr>
                  </a:lvl5pPr>
                  <a:lvl6pPr marL="0" marR="0" indent="228600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Roboto Light"/>
                    </a:defRPr>
                  </a:lvl6pPr>
                  <a:lvl7pPr marL="0" marR="0" indent="274320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Roboto Light"/>
                    </a:defRPr>
                  </a:lvl7pPr>
                  <a:lvl8pPr marL="0" marR="0" indent="320040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Roboto Light"/>
                    </a:defRPr>
                  </a:lvl8pPr>
                  <a:lvl9pPr marL="0" marR="0" indent="365760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Roboto Light"/>
                    </a:defRPr>
                  </a:lvl9pPr>
                </a:lstStyle>
                <a:p>
                  <a:endParaRPr sz="1600"/>
                </a:p>
              </p:txBody>
            </p:sp>
            <p:grpSp>
              <p:nvGrpSpPr>
                <p:cNvPr id="41" name="Group 40"/>
                <p:cNvGrpSpPr/>
                <p:nvPr/>
              </p:nvGrpSpPr>
              <p:grpSpPr>
                <a:xfrm>
                  <a:off x="4542496" y="3432509"/>
                  <a:ext cx="2596536" cy="1655773"/>
                  <a:chOff x="5970873" y="3457003"/>
                  <a:chExt cx="2686182" cy="1712941"/>
                </a:xfrm>
              </p:grpSpPr>
              <p:sp>
                <p:nvSpPr>
                  <p:cNvPr id="59" name="Shape 5994"/>
                  <p:cNvSpPr/>
                  <p:nvPr/>
                </p:nvSpPr>
                <p:spPr>
                  <a:xfrm>
                    <a:off x="5970873" y="4226785"/>
                    <a:ext cx="227815" cy="76814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21268"/>
                        </a:moveTo>
                        <a:cubicBezTo>
                          <a:pt x="0" y="21268"/>
                          <a:pt x="5082" y="21600"/>
                          <a:pt x="11435" y="21600"/>
                        </a:cubicBezTo>
                        <a:cubicBezTo>
                          <a:pt x="17471" y="21600"/>
                          <a:pt x="21600" y="21268"/>
                          <a:pt x="21600" y="21268"/>
                        </a:cubicBezTo>
                        <a:cubicBezTo>
                          <a:pt x="21600" y="665"/>
                          <a:pt x="21600" y="665"/>
                          <a:pt x="21600" y="665"/>
                        </a:cubicBezTo>
                        <a:cubicBezTo>
                          <a:pt x="21600" y="665"/>
                          <a:pt x="17153" y="0"/>
                          <a:pt x="10482" y="0"/>
                        </a:cubicBezTo>
                        <a:cubicBezTo>
                          <a:pt x="3812" y="0"/>
                          <a:pt x="0" y="665"/>
                          <a:pt x="0" y="665"/>
                        </a:cubicBezTo>
                        <a:lnTo>
                          <a:pt x="0" y="21268"/>
                        </a:lnTo>
                        <a:close/>
                      </a:path>
                    </a:pathLst>
                  </a:custGeom>
                  <a:solidFill>
                    <a:schemeClr val="accent2">
                      <a:alpha val="61000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4289" tIns="34289" rIns="34289" bIns="34289" numCol="1" anchor="t">
                    <a:noAutofit/>
                  </a:bodyPr>
                  <a:lstStyle>
                    <a:defPPr marL="0" marR="0" indent="0" algn="l" defTabSz="9144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</a:defRPr>
                    </a:defPPr>
                    <a:lvl1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1pPr>
                    <a:lvl2pPr marL="0" marR="0" indent="4572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2pPr>
                    <a:lvl3pPr marL="0" marR="0" indent="9144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3pPr>
                    <a:lvl4pPr marL="0" marR="0" indent="13716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4pPr>
                    <a:lvl5pPr marL="0" marR="0" indent="18288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5pPr>
                    <a:lvl6pPr marL="0" marR="0" indent="22860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6pPr>
                    <a:lvl7pPr marL="0" marR="0" indent="27432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7pPr>
                    <a:lvl8pPr marL="0" marR="0" indent="32004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8pPr>
                    <a:lvl9pPr marL="0" marR="0" indent="36576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9pPr>
                  </a:lstStyle>
                  <a:p>
                    <a:endParaRPr sz="1600"/>
                  </a:p>
                </p:txBody>
              </p:sp>
              <p:sp>
                <p:nvSpPr>
                  <p:cNvPr id="61" name="Shape 5996"/>
                  <p:cNvSpPr/>
                  <p:nvPr/>
                </p:nvSpPr>
                <p:spPr>
                  <a:xfrm>
                    <a:off x="6198690" y="4093841"/>
                    <a:ext cx="2458365" cy="107610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6866" y="0"/>
                        </a:moveTo>
                        <a:lnTo>
                          <a:pt x="0" y="3556"/>
                        </a:lnTo>
                        <a:lnTo>
                          <a:pt x="0" y="17195"/>
                        </a:lnTo>
                        <a:lnTo>
                          <a:pt x="16866" y="21600"/>
                        </a:lnTo>
                        <a:lnTo>
                          <a:pt x="21600" y="11304"/>
                        </a:lnTo>
                        <a:lnTo>
                          <a:pt x="16866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4289" tIns="34289" rIns="34289" bIns="34289" numCol="1" anchor="t">
                    <a:noAutofit/>
                  </a:bodyPr>
                  <a:lstStyle>
                    <a:defPPr marL="0" marR="0" indent="0" algn="l" defTabSz="9144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</a:defRPr>
                    </a:defPPr>
                    <a:lvl1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1pPr>
                    <a:lvl2pPr marL="0" marR="0" indent="4572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2pPr>
                    <a:lvl3pPr marL="0" marR="0" indent="9144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3pPr>
                    <a:lvl4pPr marL="0" marR="0" indent="13716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4pPr>
                    <a:lvl5pPr marL="0" marR="0" indent="18288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5pPr>
                    <a:lvl6pPr marL="0" marR="0" indent="22860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6pPr>
                    <a:lvl7pPr marL="0" marR="0" indent="27432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7pPr>
                    <a:lvl8pPr marL="0" marR="0" indent="32004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8pPr>
                    <a:lvl9pPr marL="0" marR="0" indent="36576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9pPr>
                  </a:lstStyle>
                  <a:p>
                    <a:endParaRPr lang="en-US" sz="1600" b="1">
                      <a:solidFill>
                        <a:srgbClr val="002060"/>
                      </a:solidFill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62" name="Shape 5997"/>
                  <p:cNvSpPr/>
                  <p:nvPr/>
                </p:nvSpPr>
                <p:spPr>
                  <a:xfrm>
                    <a:off x="6534709" y="3457003"/>
                    <a:ext cx="79610" cy="585292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none" lIns="34289" tIns="34289" rIns="34289" bIns="34289" numCol="1" anchor="ctr">
                    <a:spAutoFit/>
                  </a:bodyPr>
                  <a:lstStyle>
                    <a:defPPr marL="0" marR="0" indent="0" algn="l" defTabSz="9144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</a:defRPr>
                    </a:defPPr>
                    <a:lvl1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1pPr>
                    <a:lvl2pPr marL="0" marR="0" indent="4572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2pPr>
                    <a:lvl3pPr marL="0" marR="0" indent="9144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3pPr>
                    <a:lvl4pPr marL="0" marR="0" indent="13716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4pPr>
                    <a:lvl5pPr marL="0" marR="0" indent="18288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5pPr>
                    <a:lvl6pPr marL="0" marR="0" indent="22860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6pPr>
                    <a:lvl7pPr marL="0" marR="0" indent="27432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7pPr>
                    <a:lvl8pPr marL="0" marR="0" indent="32004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8pPr>
                    <a:lvl9pPr marL="0" marR="0" indent="36576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9pPr>
                  </a:lstStyle>
                  <a:p>
                    <a:pPr>
                      <a:defRPr sz="1800" b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  <a:sym typeface="Roboto Light"/>
                      </a:defRPr>
                    </a:pPr>
                    <a:endParaRPr sz="2400" b="1">
                      <a:solidFill>
                        <a:srgbClr val="FFFFFF"/>
                      </a:solidFill>
                      <a:ea typeface="Helvetica"/>
                      <a:cs typeface="Helvetica"/>
                      <a:sym typeface="Helvetica"/>
                    </a:endParaRPr>
                  </a:p>
                </p:txBody>
              </p:sp>
            </p:grpSp>
            <p:grpSp>
              <p:nvGrpSpPr>
                <p:cNvPr id="42" name="Group 41"/>
                <p:cNvGrpSpPr/>
                <p:nvPr/>
              </p:nvGrpSpPr>
              <p:grpSpPr>
                <a:xfrm>
                  <a:off x="2361638" y="4334392"/>
                  <a:ext cx="2401070" cy="1186818"/>
                  <a:chOff x="-278310" y="449272"/>
                  <a:chExt cx="2483967" cy="1227791"/>
                </a:xfrm>
              </p:grpSpPr>
              <p:sp>
                <p:nvSpPr>
                  <p:cNvPr id="58" name="Shape 6001"/>
                  <p:cNvSpPr/>
                  <p:nvPr/>
                </p:nvSpPr>
                <p:spPr>
                  <a:xfrm>
                    <a:off x="-278310" y="649445"/>
                    <a:ext cx="2483967" cy="102761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4678" y="0"/>
                        </a:moveTo>
                        <a:lnTo>
                          <a:pt x="21600" y="3706"/>
                        </a:lnTo>
                        <a:lnTo>
                          <a:pt x="21600" y="17153"/>
                        </a:lnTo>
                        <a:lnTo>
                          <a:pt x="4678" y="21600"/>
                        </a:lnTo>
                        <a:lnTo>
                          <a:pt x="0" y="11435"/>
                        </a:lnTo>
                        <a:lnTo>
                          <a:pt x="4678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4289" tIns="34289" rIns="34289" bIns="34289" numCol="1" anchor="t">
                    <a:noAutofit/>
                  </a:bodyPr>
                  <a:lstStyle>
                    <a:defPPr marL="0" marR="0" indent="0" algn="l" defTabSz="9144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</a:defRPr>
                    </a:defPPr>
                    <a:lvl1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1pPr>
                    <a:lvl2pPr marL="0" marR="0" indent="4572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2pPr>
                    <a:lvl3pPr marL="0" marR="0" indent="9144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3pPr>
                    <a:lvl4pPr marL="0" marR="0" indent="13716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4pPr>
                    <a:lvl5pPr marL="0" marR="0" indent="18288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5pPr>
                    <a:lvl6pPr marL="0" marR="0" indent="22860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6pPr>
                    <a:lvl7pPr marL="0" marR="0" indent="27432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7pPr>
                    <a:lvl8pPr marL="0" marR="0" indent="32004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8pPr>
                    <a:lvl9pPr marL="0" marR="0" indent="36576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9pPr>
                  </a:lstStyle>
                  <a:p>
                    <a:r>
                      <a:rPr lang="en-US" sz="1600" b="1">
                        <a:solidFill>
                          <a:schemeClr val="tx1"/>
                        </a:solidFill>
                        <a:latin typeface="Gill Sans MT" panose="020B0502020104020203" pitchFamily="34" charset="0"/>
                      </a:rPr>
                      <a:t> </a:t>
                    </a:r>
                  </a:p>
                </p:txBody>
              </p:sp>
              <p:sp>
                <p:nvSpPr>
                  <p:cNvPr id="56" name="Shape 6003"/>
                  <p:cNvSpPr/>
                  <p:nvPr/>
                </p:nvSpPr>
                <p:spPr>
                  <a:xfrm>
                    <a:off x="241606" y="449272"/>
                    <a:ext cx="79610" cy="667437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none" lIns="34289" tIns="34289" rIns="34289" bIns="34289" numCol="1" anchor="ctr">
                    <a:spAutoFit/>
                  </a:bodyPr>
                  <a:lstStyle>
                    <a:defPPr marL="0" marR="0" indent="0" algn="l" defTabSz="9144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</a:defRPr>
                    </a:defPPr>
                    <a:lvl1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1pPr>
                    <a:lvl2pPr marL="0" marR="0" indent="4572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2pPr>
                    <a:lvl3pPr marL="0" marR="0" indent="9144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3pPr>
                    <a:lvl4pPr marL="0" marR="0" indent="13716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4pPr>
                    <a:lvl5pPr marL="0" marR="0" indent="18288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5pPr>
                    <a:lvl6pPr marL="0" marR="0" indent="22860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6pPr>
                    <a:lvl7pPr marL="0" marR="0" indent="27432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7pPr>
                    <a:lvl8pPr marL="0" marR="0" indent="32004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8pPr>
                    <a:lvl9pPr marL="0" marR="0" indent="36576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9pPr>
                  </a:lstStyle>
                  <a:p>
                    <a:pPr>
                      <a:defRPr sz="1800" b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  <a:sym typeface="Roboto Light"/>
                      </a:defRPr>
                    </a:pPr>
                    <a:endParaRPr sz="2800" b="1">
                      <a:solidFill>
                        <a:srgbClr val="FFFFFF"/>
                      </a:solidFill>
                      <a:ea typeface="Helvetica"/>
                      <a:cs typeface="Helvetica"/>
                      <a:sym typeface="Helvetica"/>
                    </a:endParaRPr>
                  </a:p>
                </p:txBody>
              </p:sp>
            </p:grpSp>
            <p:grpSp>
              <p:nvGrpSpPr>
                <p:cNvPr id="43" name="Group 42"/>
                <p:cNvGrpSpPr/>
                <p:nvPr/>
              </p:nvGrpSpPr>
              <p:grpSpPr>
                <a:xfrm>
                  <a:off x="3663708" y="1675642"/>
                  <a:ext cx="1099002" cy="689542"/>
                  <a:chOff x="5061746" y="1539934"/>
                  <a:chExt cx="1136946" cy="713347"/>
                </a:xfrm>
              </p:grpSpPr>
              <p:sp>
                <p:nvSpPr>
                  <p:cNvPr id="51" name="Shape 6009"/>
                  <p:cNvSpPr/>
                  <p:nvPr/>
                </p:nvSpPr>
                <p:spPr>
                  <a:xfrm>
                    <a:off x="5061746" y="1671465"/>
                    <a:ext cx="812570" cy="338852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34289" tIns="34289" rIns="34289" bIns="34289" numCol="1" anchor="ctr">
                    <a:spAutoFit/>
                  </a:bodyPr>
                  <a:lstStyle>
                    <a:defPPr marL="0" marR="0" indent="0" algn="l" defTabSz="9144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</a:defRPr>
                    </a:defPPr>
                    <a:lvl1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1pPr>
                    <a:lvl2pPr marL="0" marR="0" indent="4572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2pPr>
                    <a:lvl3pPr marL="0" marR="0" indent="9144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3pPr>
                    <a:lvl4pPr marL="0" marR="0" indent="13716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4pPr>
                    <a:lvl5pPr marL="0" marR="0" indent="18288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5pPr>
                    <a:lvl6pPr marL="0" marR="0" indent="22860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6pPr>
                    <a:lvl7pPr marL="0" marR="0" indent="27432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7pPr>
                    <a:lvl8pPr marL="0" marR="0" indent="32004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8pPr>
                    <a:lvl9pPr marL="0" marR="0" indent="36576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9pPr>
                  </a:lstStyle>
                  <a:p>
                    <a:pPr>
                      <a:defRPr sz="1800" b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  <a:sym typeface="Roboto Light"/>
                      </a:defRPr>
                    </a:pPr>
                    <a:endParaRPr sz="1200" b="1">
                      <a:solidFill>
                        <a:srgbClr val="FFFFFF"/>
                      </a:solidFill>
                      <a:ea typeface="Helvetica"/>
                      <a:cs typeface="Helvetica"/>
                      <a:sym typeface="Helvetica"/>
                    </a:endParaRPr>
                  </a:p>
                </p:txBody>
              </p:sp>
              <p:sp>
                <p:nvSpPr>
                  <p:cNvPr id="50" name="Shape 6008"/>
                  <p:cNvSpPr/>
                  <p:nvPr/>
                </p:nvSpPr>
                <p:spPr>
                  <a:xfrm>
                    <a:off x="5970876" y="1539934"/>
                    <a:ext cx="227816" cy="71334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21268"/>
                        </a:moveTo>
                        <a:cubicBezTo>
                          <a:pt x="0" y="21268"/>
                          <a:pt x="5082" y="21600"/>
                          <a:pt x="11435" y="21600"/>
                        </a:cubicBezTo>
                        <a:cubicBezTo>
                          <a:pt x="17471" y="21600"/>
                          <a:pt x="21600" y="21268"/>
                          <a:pt x="21600" y="21268"/>
                        </a:cubicBezTo>
                        <a:cubicBezTo>
                          <a:pt x="21600" y="831"/>
                          <a:pt x="21600" y="831"/>
                          <a:pt x="21600" y="831"/>
                        </a:cubicBezTo>
                        <a:cubicBezTo>
                          <a:pt x="21600" y="831"/>
                          <a:pt x="17153" y="0"/>
                          <a:pt x="10482" y="0"/>
                        </a:cubicBezTo>
                        <a:cubicBezTo>
                          <a:pt x="3812" y="0"/>
                          <a:pt x="0" y="831"/>
                          <a:pt x="0" y="831"/>
                        </a:cubicBezTo>
                        <a:lnTo>
                          <a:pt x="0" y="21268"/>
                        </a:lnTo>
                        <a:close/>
                      </a:path>
                    </a:pathLst>
                  </a:custGeom>
                  <a:solidFill>
                    <a:schemeClr val="accent5">
                      <a:alpha val="61000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4289" tIns="34289" rIns="34289" bIns="34289" numCol="1" anchor="t">
                    <a:noAutofit/>
                  </a:bodyPr>
                  <a:lstStyle>
                    <a:defPPr marL="0" marR="0" indent="0" algn="l" defTabSz="9144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</a:defRPr>
                    </a:defPPr>
                    <a:lvl1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1pPr>
                    <a:lvl2pPr marL="0" marR="0" indent="4572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2pPr>
                    <a:lvl3pPr marL="0" marR="0" indent="9144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3pPr>
                    <a:lvl4pPr marL="0" marR="0" indent="13716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4pPr>
                    <a:lvl5pPr marL="0" marR="0" indent="18288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5pPr>
                    <a:lvl6pPr marL="0" marR="0" indent="22860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6pPr>
                    <a:lvl7pPr marL="0" marR="0" indent="27432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7pPr>
                    <a:lvl8pPr marL="0" marR="0" indent="32004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8pPr>
                    <a:lvl9pPr marL="0" marR="0" indent="36576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9pPr>
                  </a:lstStyle>
                  <a:p>
                    <a:endParaRPr sz="1600"/>
                  </a:p>
                </p:txBody>
              </p:sp>
            </p:grpSp>
            <p:grpSp>
              <p:nvGrpSpPr>
                <p:cNvPr id="44" name="Group 43"/>
                <p:cNvGrpSpPr/>
                <p:nvPr/>
              </p:nvGrpSpPr>
              <p:grpSpPr>
                <a:xfrm>
                  <a:off x="4544286" y="2019173"/>
                  <a:ext cx="382118" cy="921218"/>
                  <a:chOff x="5972734" y="1968432"/>
                  <a:chExt cx="395311" cy="953022"/>
                </a:xfrm>
              </p:grpSpPr>
              <p:sp>
                <p:nvSpPr>
                  <p:cNvPr id="47" name="Shape 6014"/>
                  <p:cNvSpPr/>
                  <p:nvPr/>
                </p:nvSpPr>
                <p:spPr>
                  <a:xfrm>
                    <a:off x="5972734" y="1968432"/>
                    <a:ext cx="246314" cy="95302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21268"/>
                        </a:moveTo>
                        <a:cubicBezTo>
                          <a:pt x="0" y="21268"/>
                          <a:pt x="5082" y="21600"/>
                          <a:pt x="11435" y="21600"/>
                        </a:cubicBezTo>
                        <a:cubicBezTo>
                          <a:pt x="17471" y="21600"/>
                          <a:pt x="21600" y="21268"/>
                          <a:pt x="21600" y="21268"/>
                        </a:cubicBezTo>
                        <a:cubicBezTo>
                          <a:pt x="21600" y="831"/>
                          <a:pt x="21600" y="831"/>
                          <a:pt x="21600" y="831"/>
                        </a:cubicBezTo>
                        <a:cubicBezTo>
                          <a:pt x="21600" y="831"/>
                          <a:pt x="17153" y="0"/>
                          <a:pt x="10482" y="0"/>
                        </a:cubicBezTo>
                        <a:cubicBezTo>
                          <a:pt x="3812" y="0"/>
                          <a:pt x="0" y="831"/>
                          <a:pt x="0" y="831"/>
                        </a:cubicBezTo>
                        <a:lnTo>
                          <a:pt x="0" y="21268"/>
                        </a:lnTo>
                        <a:close/>
                      </a:path>
                    </a:pathLst>
                  </a:custGeom>
                  <a:solidFill>
                    <a:srgbClr val="5F5F5F">
                      <a:alpha val="61000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4289" tIns="34289" rIns="34289" bIns="34289" numCol="1" anchor="t">
                    <a:noAutofit/>
                  </a:bodyPr>
                  <a:lstStyle>
                    <a:defPPr marL="0" marR="0" indent="0" algn="l" defTabSz="9144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</a:defRPr>
                    </a:defPPr>
                    <a:lvl1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1pPr>
                    <a:lvl2pPr marL="0" marR="0" indent="4572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2pPr>
                    <a:lvl3pPr marL="0" marR="0" indent="9144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3pPr>
                    <a:lvl4pPr marL="0" marR="0" indent="13716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4pPr>
                    <a:lvl5pPr marL="0" marR="0" indent="18288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5pPr>
                    <a:lvl6pPr marL="0" marR="0" indent="22860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6pPr>
                    <a:lvl7pPr marL="0" marR="0" indent="27432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7pPr>
                    <a:lvl8pPr marL="0" marR="0" indent="32004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8pPr>
                    <a:lvl9pPr marL="0" marR="0" indent="36576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9pPr>
                  </a:lstStyle>
                  <a:p>
                    <a:endParaRPr sz="1600"/>
                  </a:p>
                </p:txBody>
              </p:sp>
              <p:sp>
                <p:nvSpPr>
                  <p:cNvPr id="48" name="Shape 6015"/>
                  <p:cNvSpPr/>
                  <p:nvPr/>
                </p:nvSpPr>
                <p:spPr>
                  <a:xfrm>
                    <a:off x="6288435" y="2400437"/>
                    <a:ext cx="79610" cy="42099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none" lIns="34289" tIns="34289" rIns="34289" bIns="34289" numCol="1" anchor="ctr">
                    <a:spAutoFit/>
                  </a:bodyPr>
                  <a:lstStyle>
                    <a:defPPr marL="0" marR="0" indent="0" algn="l" defTabSz="9144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</a:defRPr>
                    </a:defPPr>
                    <a:lvl1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1pPr>
                    <a:lvl2pPr marL="0" marR="0" indent="4572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2pPr>
                    <a:lvl3pPr marL="0" marR="0" indent="9144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3pPr>
                    <a:lvl4pPr marL="0" marR="0" indent="13716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4pPr>
                    <a:lvl5pPr marL="0" marR="0" indent="18288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5pPr>
                    <a:lvl6pPr marL="0" marR="0" indent="22860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6pPr>
                    <a:lvl7pPr marL="0" marR="0" indent="27432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7pPr>
                    <a:lvl8pPr marL="0" marR="0" indent="32004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8pPr>
                    <a:lvl9pPr marL="0" marR="0" indent="365760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defRPr>
                    </a:lvl9pPr>
                  </a:lstStyle>
                  <a:p>
                    <a:pPr>
                      <a:defRPr sz="1800" b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  <a:sym typeface="Roboto Light"/>
                      </a:defRPr>
                    </a:pPr>
                    <a:endParaRPr sz="1600" b="1">
                      <a:solidFill>
                        <a:srgbClr val="FFFFFF"/>
                      </a:solidFill>
                      <a:ea typeface="Helvetica"/>
                      <a:cs typeface="Helvetica"/>
                      <a:sym typeface="Helvetica"/>
                    </a:endParaRPr>
                  </a:p>
                </p:txBody>
              </p:sp>
            </p:grpSp>
          </p:grpSp>
        </p:grpSp>
        <p:sp>
          <p:nvSpPr>
            <p:cNvPr id="28" name="Shape 5999"/>
            <p:cNvSpPr/>
            <p:nvPr/>
          </p:nvSpPr>
          <p:spPr>
            <a:xfrm>
              <a:off x="4848225" y="3914775"/>
              <a:ext cx="174943" cy="655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268"/>
                  </a:moveTo>
                  <a:cubicBezTo>
                    <a:pt x="0" y="21268"/>
                    <a:pt x="5082" y="21600"/>
                    <a:pt x="11435" y="21600"/>
                  </a:cubicBezTo>
                  <a:cubicBezTo>
                    <a:pt x="17471" y="21600"/>
                    <a:pt x="21600" y="21268"/>
                    <a:pt x="21600" y="21268"/>
                  </a:cubicBezTo>
                  <a:cubicBezTo>
                    <a:pt x="21600" y="831"/>
                    <a:pt x="21600" y="831"/>
                    <a:pt x="21600" y="831"/>
                  </a:cubicBezTo>
                  <a:cubicBezTo>
                    <a:pt x="21600" y="831"/>
                    <a:pt x="17153" y="0"/>
                    <a:pt x="10482" y="0"/>
                  </a:cubicBezTo>
                  <a:cubicBezTo>
                    <a:pt x="3812" y="0"/>
                    <a:pt x="0" y="831"/>
                    <a:pt x="0" y="831"/>
                  </a:cubicBezTo>
                  <a:lnTo>
                    <a:pt x="0" y="21268"/>
                  </a:lnTo>
                  <a:close/>
                </a:path>
              </a:pathLst>
            </a:custGeom>
            <a:solidFill>
              <a:schemeClr val="tx2">
                <a:alpha val="61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Roboto Light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Roboto Light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Roboto Light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Roboto Light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Roboto Light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Roboto Light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Roboto Light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Roboto Light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Roboto Light"/>
                </a:defRPr>
              </a:lvl9pPr>
            </a:lstStyle>
            <a:p>
              <a:endParaRPr sz="16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92806" y="1883004"/>
              <a:ext cx="1458595" cy="523220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>
                  <a:solidFill>
                    <a:srgbClr val="E0EBFC"/>
                  </a:solidFill>
                  <a:latin typeface="Gill Sans MT"/>
                </a:rPr>
                <a:t>WORKSTATION</a:t>
              </a:r>
            </a:p>
            <a:p>
              <a:r>
                <a:rPr lang="en-US">
                  <a:solidFill>
                    <a:srgbClr val="E0EBFC"/>
                  </a:solidFill>
                  <a:latin typeface="Gill Sans MT"/>
                </a:rPr>
                <a:t>SETUP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023486" y="1887895"/>
              <a:ext cx="1458595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>
                  <a:solidFill>
                    <a:srgbClr val="E0EBFC"/>
                  </a:solidFill>
                  <a:latin typeface="Gill Sans MT" panose="020B0502020104020203" pitchFamily="34" charset="0"/>
                </a:rPr>
                <a:t>SITE SELECTION</a:t>
              </a:r>
              <a:endParaRPr lang="en-US">
                <a:solidFill>
                  <a:srgbClr val="E0EBFC"/>
                </a:solidFill>
                <a:latin typeface="Gill Sans M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056154" y="3760787"/>
              <a:ext cx="1648777" cy="307975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>
                  <a:latin typeface="Gill Sans MT" panose="020B0502020104020203" pitchFamily="34" charset="0"/>
                </a:rPr>
                <a:t>CROP SELECTION</a:t>
              </a:r>
              <a:endParaRPr lang="en-US">
                <a:latin typeface="Gill Sans MT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550317" y="3974922"/>
              <a:ext cx="1458595" cy="523220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>
                  <a:solidFill>
                    <a:srgbClr val="E0EBFC"/>
                  </a:solidFill>
                  <a:latin typeface="Gill Sans MT"/>
                </a:rPr>
                <a:t>VALUE STREAM MAPPING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12160" y="1989332"/>
            <a:ext cx="2201862" cy="646331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1200">
                <a:latin typeface="Gill Sans MT"/>
              </a:rPr>
              <a:t>Full assembly of a 4 feet Ebb and Flo system and a 10 feet NFT system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572817" y="3800475"/>
            <a:ext cx="2201862" cy="646331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1200">
                <a:latin typeface="Gill Sans MT"/>
              </a:rPr>
              <a:t>Determining the best crop that is cheap, easy to grow and has a higher yield </a:t>
            </a:r>
          </a:p>
        </p:txBody>
      </p:sp>
      <p:sp>
        <p:nvSpPr>
          <p:cNvPr id="32" name="Shape 5996"/>
          <p:cNvSpPr/>
          <p:nvPr/>
        </p:nvSpPr>
        <p:spPr>
          <a:xfrm>
            <a:off x="4953177" y="1870193"/>
            <a:ext cx="1803103" cy="9371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866" y="0"/>
                </a:moveTo>
                <a:lnTo>
                  <a:pt x="0" y="3556"/>
                </a:lnTo>
                <a:lnTo>
                  <a:pt x="0" y="17195"/>
                </a:lnTo>
                <a:lnTo>
                  <a:pt x="16866" y="21600"/>
                </a:lnTo>
                <a:lnTo>
                  <a:pt x="21600" y="11304"/>
                </a:lnTo>
                <a:lnTo>
                  <a:pt x="16866" y="0"/>
                </a:lnTo>
                <a:close/>
              </a:path>
            </a:pathLst>
          </a:custGeom>
          <a:solidFill>
            <a:srgbClr val="5F5F5F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t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Roboto Light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Roboto Light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Roboto Light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Roboto Light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Roboto Light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Roboto Light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Roboto Light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Roboto Light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Roboto Light"/>
              </a:defRPr>
            </a:lvl9pPr>
          </a:lstStyle>
          <a:p>
            <a:endParaRPr lang="en-US" sz="140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r>
              <a:rPr lang="en-US" sz="1400">
                <a:solidFill>
                  <a:schemeClr val="bg1"/>
                </a:solidFill>
                <a:latin typeface="Gill Sans MT" panose="020B0502020104020203" pitchFamily="34" charset="0"/>
              </a:rPr>
              <a:t>WORK INSTRUCTIONS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23114" y="3299262"/>
            <a:ext cx="3162084" cy="338554"/>
          </a:xfrm>
          <a:prstGeom prst="rect">
            <a:avLst/>
          </a:prstGeom>
          <a:noFill/>
        </p:spPr>
        <p:txBody>
          <a:bodyPr wrap="none" lIns="0" rtlCol="0" anchor="ctr">
            <a:spAutoFit/>
          </a:bodyPr>
          <a:lstStyle/>
          <a:p>
            <a:r>
              <a:rPr lang="en-US" sz="1600" b="1">
                <a:solidFill>
                  <a:schemeClr val="tx1"/>
                </a:solidFill>
                <a:latin typeface="Gill Sans MT" panose="020B0502020104020203" pitchFamily="34" charset="0"/>
              </a:rPr>
              <a:t>III. VALUE STREAM MAPPING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64560" y="3767971"/>
            <a:ext cx="2201862" cy="83099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1200">
                <a:latin typeface="Gill Sans MT"/>
              </a:rPr>
              <a:t>Flow of materials from supplier of lettuce seeds to customers and consumers of the final product (crops) 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756280" y="1989332"/>
            <a:ext cx="2201862" cy="646331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1200">
                <a:latin typeface="Gill Sans MT"/>
              </a:rPr>
              <a:t>Instructions and directions to complete daily processes of growing crops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239225" y="4798329"/>
            <a:ext cx="3073209" cy="230832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/>
            <a:r>
              <a:rPr lang="en-US" sz="900" b="1">
                <a:latin typeface="Gill Sans MT"/>
              </a:rPr>
              <a:t>Figure 5. </a:t>
            </a:r>
            <a:r>
              <a:rPr lang="en-US" sz="900">
                <a:latin typeface="Gill Sans MT"/>
              </a:rPr>
              <a:t>Statement of need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 smtClean="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8</a:t>
            </a:fld>
            <a:endParaRPr lang="en" sz="70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3918867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/>
          <p:nvPr/>
        </p:nvGrpSpPr>
        <p:grpSpPr>
          <a:xfrm>
            <a:off x="5220695" y="3446012"/>
            <a:ext cx="2798814" cy="1316415"/>
            <a:chOff x="3172593" y="1761337"/>
            <a:chExt cx="2798814" cy="1316415"/>
          </a:xfrm>
        </p:grpSpPr>
        <p:sp>
          <p:nvSpPr>
            <p:cNvPr id="5" name="Freeform 2"/>
            <p:cNvSpPr/>
            <p:nvPr/>
          </p:nvSpPr>
          <p:spPr>
            <a:xfrm>
              <a:off x="3172593" y="2154627"/>
              <a:ext cx="2798814" cy="923125"/>
            </a:xfrm>
            <a:custGeom>
              <a:avLst/>
              <a:gdLst>
                <a:gd name="connsiteX0" fmla="*/ 0 w 2798814"/>
                <a:gd name="connsiteY0" fmla="*/ 0 h 923125"/>
                <a:gd name="connsiteX1" fmla="*/ 2798064 w 2798814"/>
                <a:gd name="connsiteY1" fmla="*/ 0 h 923125"/>
                <a:gd name="connsiteX2" fmla="*/ 2798064 w 2798814"/>
                <a:gd name="connsiteY2" fmla="*/ 129 h 923125"/>
                <a:gd name="connsiteX3" fmla="*/ 2798814 w 2798814"/>
                <a:gd name="connsiteY3" fmla="*/ 0 h 923125"/>
                <a:gd name="connsiteX4" fmla="*/ 2798814 w 2798814"/>
                <a:gd name="connsiteY4" fmla="*/ 530520 h 923125"/>
                <a:gd name="connsiteX5" fmla="*/ 1399407 w 2798814"/>
                <a:gd name="connsiteY5" fmla="*/ 923125 h 923125"/>
                <a:gd name="connsiteX6" fmla="*/ 0 w 2798814"/>
                <a:gd name="connsiteY6" fmla="*/ 530520 h 923125"/>
                <a:gd name="connsiteX7" fmla="*/ 0 w 2798814"/>
                <a:gd name="connsiteY7" fmla="*/ 415464 h 9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98814" h="923125">
                  <a:moveTo>
                    <a:pt x="0" y="0"/>
                  </a:moveTo>
                  <a:lnTo>
                    <a:pt x="2798064" y="0"/>
                  </a:lnTo>
                  <a:lnTo>
                    <a:pt x="2798064" y="129"/>
                  </a:lnTo>
                  <a:lnTo>
                    <a:pt x="2798814" y="0"/>
                  </a:lnTo>
                  <a:lnTo>
                    <a:pt x="2798814" y="530520"/>
                  </a:lnTo>
                  <a:cubicBezTo>
                    <a:pt x="2798814" y="746254"/>
                    <a:pt x="2171600" y="923125"/>
                    <a:pt x="1399407" y="923125"/>
                  </a:cubicBezTo>
                  <a:cubicBezTo>
                    <a:pt x="627214" y="923125"/>
                    <a:pt x="0" y="746254"/>
                    <a:pt x="0" y="530520"/>
                  </a:cubicBezTo>
                  <a:lnTo>
                    <a:pt x="0" y="41546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" name="Oval 9"/>
            <p:cNvSpPr>
              <a:spLocks noChangeArrowheads="1"/>
            </p:cNvSpPr>
            <p:nvPr/>
          </p:nvSpPr>
          <p:spPr bwMode="auto">
            <a:xfrm>
              <a:off x="3172594" y="1761337"/>
              <a:ext cx="2798812" cy="786577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+mj-lt"/>
              </a:endParaRPr>
            </a:p>
          </p:txBody>
        </p:sp>
        <p:sp>
          <p:nvSpPr>
            <p:cNvPr id="7" name="Oval 17"/>
            <p:cNvSpPr>
              <a:spLocks noChangeArrowheads="1"/>
            </p:cNvSpPr>
            <p:nvPr/>
          </p:nvSpPr>
          <p:spPr bwMode="auto">
            <a:xfrm>
              <a:off x="3828758" y="1986611"/>
              <a:ext cx="1486485" cy="299259"/>
            </a:xfrm>
            <a:prstGeom prst="ellipse">
              <a:avLst/>
            </a:prstGeom>
            <a:solidFill>
              <a:srgbClr val="C0C0C0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+mj-lt"/>
              </a:endParaRPr>
            </a:p>
          </p:txBody>
        </p:sp>
      </p:grpSp>
      <p:grpSp>
        <p:nvGrpSpPr>
          <p:cNvPr id="8" name="Group 35"/>
          <p:cNvGrpSpPr/>
          <p:nvPr/>
        </p:nvGrpSpPr>
        <p:grpSpPr>
          <a:xfrm>
            <a:off x="5220695" y="2558235"/>
            <a:ext cx="2798814" cy="1316415"/>
            <a:chOff x="3172593" y="1761337"/>
            <a:chExt cx="2798814" cy="1316415"/>
          </a:xfrm>
          <a:solidFill>
            <a:srgbClr val="5F5F5F"/>
          </a:solidFill>
        </p:grpSpPr>
        <p:sp>
          <p:nvSpPr>
            <p:cNvPr id="9" name="Freeform 36"/>
            <p:cNvSpPr/>
            <p:nvPr/>
          </p:nvSpPr>
          <p:spPr>
            <a:xfrm>
              <a:off x="3172593" y="2154627"/>
              <a:ext cx="2798814" cy="923125"/>
            </a:xfrm>
            <a:custGeom>
              <a:avLst/>
              <a:gdLst>
                <a:gd name="connsiteX0" fmla="*/ 0 w 2798814"/>
                <a:gd name="connsiteY0" fmla="*/ 0 h 923125"/>
                <a:gd name="connsiteX1" fmla="*/ 2798064 w 2798814"/>
                <a:gd name="connsiteY1" fmla="*/ 0 h 923125"/>
                <a:gd name="connsiteX2" fmla="*/ 2798064 w 2798814"/>
                <a:gd name="connsiteY2" fmla="*/ 129 h 923125"/>
                <a:gd name="connsiteX3" fmla="*/ 2798814 w 2798814"/>
                <a:gd name="connsiteY3" fmla="*/ 0 h 923125"/>
                <a:gd name="connsiteX4" fmla="*/ 2798814 w 2798814"/>
                <a:gd name="connsiteY4" fmla="*/ 530520 h 923125"/>
                <a:gd name="connsiteX5" fmla="*/ 1399407 w 2798814"/>
                <a:gd name="connsiteY5" fmla="*/ 923125 h 923125"/>
                <a:gd name="connsiteX6" fmla="*/ 0 w 2798814"/>
                <a:gd name="connsiteY6" fmla="*/ 530520 h 923125"/>
                <a:gd name="connsiteX7" fmla="*/ 0 w 2798814"/>
                <a:gd name="connsiteY7" fmla="*/ 415464 h 9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98814" h="923125">
                  <a:moveTo>
                    <a:pt x="0" y="0"/>
                  </a:moveTo>
                  <a:lnTo>
                    <a:pt x="2798064" y="0"/>
                  </a:lnTo>
                  <a:lnTo>
                    <a:pt x="2798064" y="129"/>
                  </a:lnTo>
                  <a:lnTo>
                    <a:pt x="2798814" y="0"/>
                  </a:lnTo>
                  <a:lnTo>
                    <a:pt x="2798814" y="530520"/>
                  </a:lnTo>
                  <a:cubicBezTo>
                    <a:pt x="2798814" y="746254"/>
                    <a:pt x="2171600" y="923125"/>
                    <a:pt x="1399407" y="923125"/>
                  </a:cubicBezTo>
                  <a:cubicBezTo>
                    <a:pt x="627214" y="923125"/>
                    <a:pt x="0" y="746254"/>
                    <a:pt x="0" y="530520"/>
                  </a:cubicBezTo>
                  <a:lnTo>
                    <a:pt x="0" y="4154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0" name="Oval 37"/>
            <p:cNvSpPr>
              <a:spLocks noChangeArrowheads="1"/>
            </p:cNvSpPr>
            <p:nvPr/>
          </p:nvSpPr>
          <p:spPr bwMode="auto">
            <a:xfrm>
              <a:off x="3172594" y="1761337"/>
              <a:ext cx="2798812" cy="786577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+mj-lt"/>
              </a:endParaRPr>
            </a:p>
          </p:txBody>
        </p:sp>
        <p:sp>
          <p:nvSpPr>
            <p:cNvPr id="11" name="Oval 17"/>
            <p:cNvSpPr>
              <a:spLocks noChangeArrowheads="1"/>
            </p:cNvSpPr>
            <p:nvPr/>
          </p:nvSpPr>
          <p:spPr bwMode="auto">
            <a:xfrm>
              <a:off x="3828758" y="1986611"/>
              <a:ext cx="1486485" cy="299259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+mj-lt"/>
              </a:endParaRPr>
            </a:p>
          </p:txBody>
        </p:sp>
      </p:grpSp>
      <p:cxnSp>
        <p:nvCxnSpPr>
          <p:cNvPr id="14" name="Straight Connector 13"/>
          <p:cNvCxnSpPr/>
          <p:nvPr/>
        </p:nvCxnSpPr>
        <p:spPr>
          <a:xfrm>
            <a:off x="4241991" y="2171700"/>
            <a:ext cx="848799" cy="0"/>
          </a:xfrm>
          <a:prstGeom prst="line">
            <a:avLst/>
          </a:prstGeom>
          <a:ln>
            <a:solidFill>
              <a:srgbClr val="C55A1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52549" y="1705028"/>
            <a:ext cx="2912097" cy="1246495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250">
                <a:latin typeface="Gill Sans MT"/>
              </a:rPr>
              <a:t>Site Selection</a:t>
            </a:r>
            <a:endParaRPr lang="en-US" sz="1250" b="1">
              <a:latin typeface="Gill Sans M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250">
                <a:latin typeface="Gill Sans MT"/>
              </a:rPr>
              <a:t>Crop Selection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250">
                <a:latin typeface="Gill Sans MT"/>
              </a:rPr>
              <a:t>Hydroponics Workshop at Purdue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250">
                <a:latin typeface="Gill Sans MT"/>
              </a:rPr>
              <a:t>Interview with Hydroponics experts </a:t>
            </a:r>
          </a:p>
        </p:txBody>
      </p:sp>
      <p:grpSp>
        <p:nvGrpSpPr>
          <p:cNvPr id="21" name="Group 43"/>
          <p:cNvGrpSpPr/>
          <p:nvPr/>
        </p:nvGrpSpPr>
        <p:grpSpPr>
          <a:xfrm>
            <a:off x="5220695" y="1638300"/>
            <a:ext cx="2798814" cy="1316415"/>
            <a:chOff x="3172593" y="1761337"/>
            <a:chExt cx="2798814" cy="1316415"/>
          </a:xfrm>
        </p:grpSpPr>
        <p:sp>
          <p:nvSpPr>
            <p:cNvPr id="22" name="Freeform 44"/>
            <p:cNvSpPr/>
            <p:nvPr/>
          </p:nvSpPr>
          <p:spPr>
            <a:xfrm>
              <a:off x="3172593" y="2154627"/>
              <a:ext cx="2798814" cy="923125"/>
            </a:xfrm>
            <a:custGeom>
              <a:avLst/>
              <a:gdLst>
                <a:gd name="connsiteX0" fmla="*/ 0 w 2798814"/>
                <a:gd name="connsiteY0" fmla="*/ 0 h 923125"/>
                <a:gd name="connsiteX1" fmla="*/ 2798064 w 2798814"/>
                <a:gd name="connsiteY1" fmla="*/ 0 h 923125"/>
                <a:gd name="connsiteX2" fmla="*/ 2798064 w 2798814"/>
                <a:gd name="connsiteY2" fmla="*/ 129 h 923125"/>
                <a:gd name="connsiteX3" fmla="*/ 2798814 w 2798814"/>
                <a:gd name="connsiteY3" fmla="*/ 0 h 923125"/>
                <a:gd name="connsiteX4" fmla="*/ 2798814 w 2798814"/>
                <a:gd name="connsiteY4" fmla="*/ 530520 h 923125"/>
                <a:gd name="connsiteX5" fmla="*/ 1399407 w 2798814"/>
                <a:gd name="connsiteY5" fmla="*/ 923125 h 923125"/>
                <a:gd name="connsiteX6" fmla="*/ 0 w 2798814"/>
                <a:gd name="connsiteY6" fmla="*/ 530520 h 923125"/>
                <a:gd name="connsiteX7" fmla="*/ 0 w 2798814"/>
                <a:gd name="connsiteY7" fmla="*/ 415464 h 9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98814" h="923125">
                  <a:moveTo>
                    <a:pt x="0" y="0"/>
                  </a:moveTo>
                  <a:lnTo>
                    <a:pt x="2798064" y="0"/>
                  </a:lnTo>
                  <a:lnTo>
                    <a:pt x="2798064" y="129"/>
                  </a:lnTo>
                  <a:lnTo>
                    <a:pt x="2798814" y="0"/>
                  </a:lnTo>
                  <a:lnTo>
                    <a:pt x="2798814" y="530520"/>
                  </a:lnTo>
                  <a:cubicBezTo>
                    <a:pt x="2798814" y="746254"/>
                    <a:pt x="2171600" y="923125"/>
                    <a:pt x="1399407" y="923125"/>
                  </a:cubicBezTo>
                  <a:cubicBezTo>
                    <a:pt x="627214" y="923125"/>
                    <a:pt x="0" y="746254"/>
                    <a:pt x="0" y="530520"/>
                  </a:cubicBezTo>
                  <a:lnTo>
                    <a:pt x="0" y="415464"/>
                  </a:lnTo>
                  <a:close/>
                </a:path>
              </a:pathLst>
            </a:custGeom>
            <a:solidFill>
              <a:srgbClr val="C55A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3" name="Oval 9"/>
            <p:cNvSpPr>
              <a:spLocks noChangeArrowheads="1"/>
            </p:cNvSpPr>
            <p:nvPr/>
          </p:nvSpPr>
          <p:spPr bwMode="auto">
            <a:xfrm>
              <a:off x="3172594" y="1761337"/>
              <a:ext cx="2798812" cy="7865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+mj-lt"/>
              </a:endParaRPr>
            </a:p>
          </p:txBody>
        </p:sp>
        <p:sp>
          <p:nvSpPr>
            <p:cNvPr id="24" name="Oval 17"/>
            <p:cNvSpPr>
              <a:spLocks noChangeArrowheads="1"/>
            </p:cNvSpPr>
            <p:nvPr/>
          </p:nvSpPr>
          <p:spPr bwMode="auto">
            <a:xfrm>
              <a:off x="3828758" y="1986611"/>
              <a:ext cx="1486485" cy="299259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+mj-lt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325805" y="4171950"/>
            <a:ext cx="58541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>
                <a:solidFill>
                  <a:srgbClr val="F8F8F8"/>
                </a:solidFill>
                <a:latin typeface="+mj-lt"/>
              </a:rPr>
              <a:t>03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325805" y="3246485"/>
            <a:ext cx="58541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>
                <a:solidFill>
                  <a:srgbClr val="F8F8F8"/>
                </a:solidFill>
                <a:latin typeface="+mj-lt"/>
              </a:rPr>
              <a:t>02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325805" y="2396144"/>
            <a:ext cx="58541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>
                <a:solidFill>
                  <a:srgbClr val="F8F8F8"/>
                </a:solidFill>
                <a:latin typeface="+mj-lt"/>
              </a:rPr>
              <a:t>01</a:t>
            </a:r>
          </a:p>
        </p:txBody>
      </p:sp>
      <p:sp>
        <p:nvSpPr>
          <p:cNvPr id="28" name="Shape 115"/>
          <p:cNvSpPr txBox="1">
            <a:spLocks noGrp="1"/>
          </p:cNvSpPr>
          <p:nvPr>
            <p:ph type="title"/>
          </p:nvPr>
        </p:nvSpPr>
        <p:spPr>
          <a:xfrm>
            <a:off x="393066" y="556402"/>
            <a:ext cx="8272212" cy="76034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Cabin"/>
              <a:buNone/>
            </a:pPr>
            <a:r>
              <a:rPr lang="en">
                <a:solidFill>
                  <a:schemeClr val="bg1"/>
                </a:solidFill>
                <a:latin typeface="+mj-lt"/>
              </a:rPr>
              <a:t>PHASE I: INFORMATION GATHERING  </a:t>
            </a:r>
            <a:endParaRPr lang="en" sz="2100" b="0" u="none" strike="noStrike" cap="none">
              <a:solidFill>
                <a:schemeClr val="bg1"/>
              </a:solidFill>
              <a:latin typeface="+mj-lt"/>
              <a:sym typeface="Cabin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700" b="0" i="0" u="none" strike="noStrike" cap="none" smtClean="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9</a:t>
            </a:fld>
            <a:endParaRPr lang="en" sz="700" b="0" i="0" u="none" strike="noStrike" cap="none" dirty="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143687897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Custom 27">
      <a:dk1>
        <a:srgbClr val="1C6FEE"/>
      </a:dk1>
      <a:lt1>
        <a:srgbClr val="E0EBFC"/>
      </a:lt1>
      <a:dk2>
        <a:srgbClr val="09367B"/>
      </a:dk2>
      <a:lt2>
        <a:srgbClr val="1C6FEE"/>
      </a:lt2>
      <a:accent1>
        <a:srgbClr val="1C6FEE"/>
      </a:accent1>
      <a:accent2>
        <a:srgbClr val="FF6600"/>
      </a:accent2>
      <a:accent3>
        <a:srgbClr val="002060"/>
      </a:accent3>
      <a:accent4>
        <a:srgbClr val="09367B"/>
      </a:accent4>
      <a:accent5>
        <a:srgbClr val="002060"/>
      </a:accent5>
      <a:accent6>
        <a:srgbClr val="5CD3FF"/>
      </a:accent6>
      <a:hlink>
        <a:srgbClr val="00B0F0"/>
      </a:hlink>
      <a:folHlink>
        <a:srgbClr val="FFFFFF"/>
      </a:folHlink>
    </a:clrScheme>
    <a:fontScheme name="Custom 2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983</Words>
  <Application>Microsoft Macintosh PowerPoint</Application>
  <PresentationFormat>On-screen Show (16:9)</PresentationFormat>
  <Paragraphs>278</Paragraphs>
  <Slides>31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Cabin</vt:lpstr>
      <vt:lpstr>FontAwesome</vt:lpstr>
      <vt:lpstr>Noto Sans Symbols</vt:lpstr>
      <vt:lpstr>Arial</vt:lpstr>
      <vt:lpstr>Calibri</vt:lpstr>
      <vt:lpstr>Gill Sans MT</vt:lpstr>
      <vt:lpstr>Wingdings</vt:lpstr>
      <vt:lpstr>Dividend</vt:lpstr>
      <vt:lpstr>  SENIOR DESIGN PRESENTATION TEAM 15 </vt:lpstr>
      <vt:lpstr>CONTENTS </vt:lpstr>
      <vt:lpstr>PowerPoint Presentation</vt:lpstr>
      <vt:lpstr>PowerPoint Presentation</vt:lpstr>
      <vt:lpstr>BIG WOW </vt:lpstr>
      <vt:lpstr>OVERALL IMPACT </vt:lpstr>
      <vt:lpstr>PowerPoint Presentation</vt:lpstr>
      <vt:lpstr>STATEMENT OF NEED </vt:lpstr>
      <vt:lpstr>PHASE I: INFORMATION GATHERING  </vt:lpstr>
      <vt:lpstr>PowerPoint Presentation</vt:lpstr>
      <vt:lpstr>PHASE III: FUNCTIONAL SETUP</vt:lpstr>
      <vt:lpstr>PowerPoint Presentation</vt:lpstr>
      <vt:lpstr>PHASE I: INFORMATION GATHERING </vt:lpstr>
      <vt:lpstr>PHASE II: CONSTRUCTION AND ASSEMBLY - APPROACH </vt:lpstr>
      <vt:lpstr>PowerPoint Presentation</vt:lpstr>
      <vt:lpstr>PHASE III: VALUE STREAM MAPPING – APPROACH AND RESULTS </vt:lpstr>
      <vt:lpstr>PHASE III: NUTRITION TOOL  - APPRAOCH </vt:lpstr>
      <vt:lpstr>PHASE III: NUTRITION TOOL – RESULTS </vt:lpstr>
      <vt:lpstr>PHASE III: HIERARCHICAL TASK ANALYSIS – APPROACH </vt:lpstr>
      <vt:lpstr>PHASE III: HIERARCHICAL TASK ANALYSIS – RESULTS  </vt:lpstr>
      <vt:lpstr>PHASE III: HIERARCHICAL TASK ANALYSIS  – RESULTS </vt:lpstr>
      <vt:lpstr>PHASE III: Operators Daily Checklist Tool – APPROACH </vt:lpstr>
      <vt:lpstr>PHASE III: Operators Daily Checklist Tool – RESULTS  </vt:lpstr>
      <vt:lpstr>PHASE III: ECONOMIC ANALYSIS – APPROACH </vt:lpstr>
      <vt:lpstr>PHASE III: ECONOMIC ANALYSIS – RESULTS </vt:lpstr>
      <vt:lpstr>PHASE III: ECONOMIC ANALYSIS – RESULTS </vt:lpstr>
      <vt:lpstr>PHASE III: ECONOMIC ANALYSIS – RESULTS </vt:lpstr>
      <vt:lpstr>PowerPoint Presentation</vt:lpstr>
      <vt:lpstr>GANTT CHART – Phase I </vt:lpstr>
      <vt:lpstr>GANTT CHART – Phase II  </vt:lpstr>
      <vt:lpstr>GANTT CHART – Phase III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SENIOR DESIGN PRESENTATION TEAM 15</dc:title>
  <dc:creator>Gandhi, Raghav</dc:creator>
  <cp:lastModifiedBy>Microsoft Office User</cp:lastModifiedBy>
  <cp:revision>14</cp:revision>
  <dcterms:modified xsi:type="dcterms:W3CDTF">2019-03-05T03:14:39Z</dcterms:modified>
</cp:coreProperties>
</file>